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5143500" cx="9144000"/>
  <p:notesSz cx="6858000" cy="9144000"/>
  <p:embeddedFontLst>
    <p:embeddedFont>
      <p:font typeface="Roboto"/>
      <p:regular r:id="rId43"/>
      <p:bold r:id="rId44"/>
      <p:italic r:id="rId45"/>
      <p:boldItalic r:id="rId46"/>
    </p:embeddedFont>
    <p:embeddedFont>
      <p:font typeface="Century Schoolbook"/>
      <p:regular r:id="rId47"/>
      <p:bold r:id="rId48"/>
      <p:italic r:id="rId49"/>
      <p:boldItalic r:id="rId50"/>
    </p:embeddedFont>
    <p:embeddedFont>
      <p:font typeface="Quattrocento Sans"/>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44BB4A2-BAF9-4027-B03F-824757F5F26A}">
  <a:tblStyle styleId="{444BB4A2-BAF9-4027-B03F-824757F5F26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CenturySchoolbook-bold.fntdata"/><Relationship Id="rId47" Type="http://schemas.openxmlformats.org/officeDocument/2006/relationships/font" Target="fonts/CenturySchoolbook-regular.fntdata"/><Relationship Id="rId49" Type="http://schemas.openxmlformats.org/officeDocument/2006/relationships/font" Target="fonts/CenturySchoolbook-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QuattrocentoSans-regular.fntdata"/><Relationship Id="rId50" Type="http://schemas.openxmlformats.org/officeDocument/2006/relationships/font" Target="fonts/CenturySchoolbook-boldItalic.fntdata"/><Relationship Id="rId53" Type="http://schemas.openxmlformats.org/officeDocument/2006/relationships/font" Target="fonts/QuattrocentoSans-italic.fntdata"/><Relationship Id="rId52" Type="http://schemas.openxmlformats.org/officeDocument/2006/relationships/font" Target="fonts/QuattrocentoSans-bold.fntdata"/><Relationship Id="rId11" Type="http://schemas.openxmlformats.org/officeDocument/2006/relationships/slide" Target="slides/slide4.xml"/><Relationship Id="rId10" Type="http://schemas.openxmlformats.org/officeDocument/2006/relationships/slide" Target="slides/slide3.xml"/><Relationship Id="rId54" Type="http://schemas.openxmlformats.org/officeDocument/2006/relationships/font" Target="fonts/QuattrocentoSans-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epositorio.minedu.gob.pe/bitstream/handle/20.500.12799/4406/Self-construction%20and%20Social%20Transformation%20Lifelong,%20Lifewide%20and%20Life-Deep%20Learning.pdf?sequence=1"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1" Type="http://schemas.openxmlformats.org/officeDocument/2006/relationships/hyperlink" Target="https://doi.org/10.1073/pnas.1319030111" TargetMode="External"/><Relationship Id="rId10" Type="http://schemas.openxmlformats.org/officeDocument/2006/relationships/hyperlink" Target="https://www.pnas.org/doi/10.1073/pnas.1319030111#fn1" TargetMode="External"/><Relationship Id="rId13" Type="http://schemas.openxmlformats.org/officeDocument/2006/relationships/hyperlink" Target="https://doi.org/10.1073/pnas.1821936116" TargetMode="External"/><Relationship Id="rId12" Type="http://schemas.openxmlformats.org/officeDocument/2006/relationships/hyperlink" Target="https://doi.org/10.1073/pnas.1821936116" TargetMode="External"/><Relationship Id="rId1" Type="http://schemas.openxmlformats.org/officeDocument/2006/relationships/notesMaster" Target="../notesMasters/notesMaster1.xml"/><Relationship Id="rId2" Type="http://schemas.openxmlformats.org/officeDocument/2006/relationships/hyperlink" Target="https://www.pnas.org/doi/10.1073/pnas.1319030111#con1" TargetMode="External"/><Relationship Id="rId3" Type="http://schemas.openxmlformats.org/officeDocument/2006/relationships/hyperlink" Target="https://www.pnas.org/doi/10.1073/pnas.1319030111#con2" TargetMode="External"/><Relationship Id="rId4" Type="http://schemas.openxmlformats.org/officeDocument/2006/relationships/hyperlink" Target="https://www.pnas.org/doi/10.1073/pnas.1319030111#con2" TargetMode="External"/><Relationship Id="rId9" Type="http://schemas.openxmlformats.org/officeDocument/2006/relationships/hyperlink" Target="https://www.pnas.org/doi/10.1073/pnas.1319030111#tab-contributors" TargetMode="External"/><Relationship Id="rId14" Type="http://schemas.openxmlformats.org/officeDocument/2006/relationships/hyperlink" Target="https://news.harvard.edu/gazette/story/2019/09/study-shows-that-students-learn-more-when-taking-part-in-classrooms-that-employ-active-learning-strategies/" TargetMode="External"/><Relationship Id="rId5" Type="http://schemas.openxmlformats.org/officeDocument/2006/relationships/hyperlink" Target="https://www.pnas.org/doi/10.1073/pnas.1319030111#con3" TargetMode="External"/><Relationship Id="rId6" Type="http://schemas.openxmlformats.org/officeDocument/2006/relationships/hyperlink" Target="https://www.pnas.org/doi/10.1073/pnas.1319030111#con3" TargetMode="External"/><Relationship Id="rId7" Type="http://schemas.openxmlformats.org/officeDocument/2006/relationships/hyperlink" Target="https://www.pnas.org/doi/10.1073/pnas.1319030111#con7" TargetMode="External"/><Relationship Id="rId8" Type="http://schemas.openxmlformats.org/officeDocument/2006/relationships/hyperlink" Target="https://www.pnas.org/doi/10.1073/pnas.1319030111#con7"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4098eee4b2_1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24098eee4b2_1_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In this interactive talk [NB: INTERACTIVE SLIDES HAVE A RED HEADER], noted scholar of technology and higher education Cathy N. Davidson addresses the legacy institutions we’ve inherited from the Industrial Age and the radically different conditions facing students, higher education, and society  today, She proposes an array of transformations any of us can enact in our classrooms, in our colleges and universities, and (perhaps most profoundly) in the ways we think about our own role in higher education and society at large.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talk is drawn from Davidson’s “How We Know” trilogy of books (2011-2022) and her work with the Futures Initiative and HASTAC.org (called by NSF “the world’s first and oldest academic social network”). </a:t>
            </a:r>
            <a:endParaRPr/>
          </a:p>
        </p:txBody>
      </p:sp>
      <p:sp>
        <p:nvSpPr>
          <p:cNvPr id="130" name="Google Shape;130;g24098eee4b2_1_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db2bd5fa74_2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db2bd5fa74_2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 name="Google Shape;203;gdb2bd5fa74_2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db2bd5fa74_2_2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gdb2bd5fa74_2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e27054dae1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8" name="Google Shape;218;g1e27054dae1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cd859d95e4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1cd859d95e4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db2bd5fa74_2_2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gdb2bd5fa74_2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db2bd5fa74_2_3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We have an untenable bifurcation of “liberal arts” versus “vocational education.”  </a:t>
            </a:r>
            <a:endParaRPr/>
          </a:p>
        </p:txBody>
      </p:sp>
      <p:sp>
        <p:nvSpPr>
          <p:cNvPr id="240" name="Google Shape;240;gdb2bd5fa74_2_3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d6c7be258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g1d6c7be258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41da6e25f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 name="Google Shape;252;g241da6e25f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13d0683a2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13d0683a2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INTERACTIVE: Word cloud Q on mentimeter (3-4 words) everyone is on mentimeter ….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db2bd5fa74_2_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db2bd5fa74_2_2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t>
            </a:r>
            <a:endParaRPr/>
          </a:p>
        </p:txBody>
      </p:sp>
      <p:sp>
        <p:nvSpPr>
          <p:cNvPr id="264" name="Google Shape;264;gdb2bd5fa74_2_2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179432c57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2179432c57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db2bd5fa74_2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gdb2bd5fa74_2_2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2" name="Google Shape;272;gdb2bd5fa74_2_2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db2bd5fa74_2_3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gdb2bd5fa74_2_3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4098eee4b2_1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We have an untenable bifurcation of “liberal arts” versus “vocational education.”  </a:t>
            </a:r>
            <a:endParaRPr/>
          </a:p>
        </p:txBody>
      </p:sp>
      <p:sp>
        <p:nvSpPr>
          <p:cNvPr id="295" name="Google Shape;295;g24098eee4b2_1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16822661bd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16822661bd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Fix formatting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d6ceeaec0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d6ceeaec0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lang="en">
                <a:solidFill>
                  <a:schemeClr val="dk1"/>
                </a:solidFill>
              </a:rPr>
              <a:t>We have an untenable bifurcation of “liberal arts” versus “vocational education.”  </a:t>
            </a:r>
            <a:r>
              <a:rPr lang="en">
                <a:solidFill>
                  <a:schemeClr val="dk1"/>
                </a:solidFill>
                <a:latin typeface="Times New Roman"/>
                <a:ea typeface="Times New Roman"/>
                <a:cs typeface="Times New Roman"/>
                <a:sym typeface="Times New Roman"/>
              </a:rPr>
              <a:t>  </a:t>
            </a:r>
            <a:r>
              <a:rPr b="1" lang="en">
                <a:solidFill>
                  <a:schemeClr val="dk1"/>
                </a:solidFill>
              </a:rPr>
              <a:t>Lifelong learning: </a:t>
            </a:r>
            <a:r>
              <a:rPr lang="en">
                <a:solidFill>
                  <a:schemeClr val="dk1"/>
                </a:solidFill>
              </a:rPr>
              <a:t>refers to the concept of learning throughout one's entire life.</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a:t>
            </a:r>
            <a:r>
              <a:rPr lang="e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rPr b="1" lang="en">
                <a:solidFill>
                  <a:schemeClr val="dk1"/>
                </a:solidFill>
              </a:rPr>
              <a:t>Life-wide learning: </a:t>
            </a:r>
            <a:r>
              <a:rPr lang="en">
                <a:solidFill>
                  <a:schemeClr val="dk1"/>
                </a:solidFill>
              </a:rPr>
              <a:t>refers to the concept of learning that takes place across all areas of an individual's life, including work, personal interests, and</a:t>
            </a:r>
            <a:endParaRPr>
              <a:solidFill>
                <a:schemeClr val="dk1"/>
              </a:solidFill>
            </a:endParaRPr>
          </a:p>
          <a:p>
            <a:pPr indent="0" lvl="0" marL="0" rtl="0" algn="l">
              <a:spcBef>
                <a:spcPts val="0"/>
              </a:spcBef>
              <a:spcAft>
                <a:spcPts val="0"/>
              </a:spcAft>
              <a:buClr>
                <a:schemeClr val="dk1"/>
              </a:buClr>
              <a:buSzPts val="1400"/>
              <a:buFont typeface="Arial"/>
              <a:buNone/>
            </a:pPr>
            <a:r>
              <a:rPr lang="en">
                <a:solidFill>
                  <a:schemeClr val="dk1"/>
                </a:solidFill>
              </a:rPr>
              <a:t>community involvement. </a:t>
            </a:r>
            <a:r>
              <a:rPr b="1" lang="en">
                <a:solidFill>
                  <a:schemeClr val="dk1"/>
                </a:solidFill>
              </a:rPr>
              <a:t>Life-deep learning:</a:t>
            </a:r>
            <a:r>
              <a:rPr lang="en">
                <a:solidFill>
                  <a:schemeClr val="dk1"/>
                </a:solidFill>
              </a:rPr>
              <a:t> refers to the concept of learning that involves deep engagement with aparticular subject or area of interest. </a:t>
            </a:r>
            <a:r>
              <a:rPr i="1" lang="en">
                <a:solidFill>
                  <a:schemeClr val="dk1"/>
                </a:solidFill>
              </a:rPr>
              <a:t>Continuous learning throughout one's entire life, in both formal and informal settings.--Paul Belanger, “Self Construction and Social Transformation,” UNESCO, 2015 </a:t>
            </a:r>
            <a:r>
              <a:rPr i="1" lang="en" u="sng">
                <a:solidFill>
                  <a:schemeClr val="hlink"/>
                </a:solidFill>
                <a:hlinkClick r:id="rId2"/>
              </a:rPr>
              <a:t>https://repositorio.minedu.gob.pe/bitstream/handle/20.500.12799/4406/Self-construction%20and%20Social%20Transformation%20Lifelong,%20Lifewide%20and%20Life-Deep%20Learning.pdf?sequence=1</a:t>
            </a:r>
            <a:r>
              <a:rPr i="1" lang="en">
                <a:solidFill>
                  <a:schemeClr val="dk1"/>
                </a:solidFill>
              </a:rPr>
              <a:t>  </a:t>
            </a:r>
            <a:r>
              <a:rPr lang="en">
                <a:solidFill>
                  <a:schemeClr val="dk1"/>
                </a:solidFill>
                <a:latin typeface="Times New Roman"/>
                <a:ea typeface="Times New Roman"/>
                <a:cs typeface="Times New Roman"/>
                <a:sym typeface="Times New Roman"/>
              </a:rPr>
              <a:t>UNESCO Institute for Lifelong Learning  And earlier Citation: Sacco K, Falk JH, Bell J (2014) Informal Science Education: Lifelong, Life-Wide, Life-Deep. PLoS Biol 12(11): e1001986.</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400"/>
              <a:buFont typeface="Arial"/>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1f90209f2f6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1f90209f2f6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16822661b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16822661b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“TAKE-HOME” INTERACTIVE …  fill in the blanks later!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1e27054dae1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g1e27054dae1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cef82bb4ef_1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g1cef82bb4ef_1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cef82bb4ef_1_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8" name="Google Shape;348;g1cef82bb4ef_1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db2bd5fa74_2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db2bd5fa74_2_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 name="Google Shape;150;gdb2bd5fa74_2_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cef82bb4ef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Everything about the legacy we have inherited---and that is institutionalized in our ranking and accreditation systems--is about the person at the front of the room:  THE TEACHER.  And that teacher’s teachers. And that teacher’s teachers.   Replication.  What happens when we disrupt the entire premise?  What happens when we disrupt the model? </a:t>
            </a:r>
            <a:r>
              <a:rPr lang="en" sz="1100">
                <a:latin typeface="Arial"/>
                <a:ea typeface="Arial"/>
                <a:cs typeface="Arial"/>
                <a:sym typeface="Arial"/>
              </a:rPr>
              <a:t>Stanford Physics Nobel Prize Winner and Prof of Education Carl Wieman notes that we have 40 years of studies and over 1000 studies on superiority of active versus either lecture or “distributed lecture” methods that humanists call “discussion.”   A PNAS meta-study of 250 separate studies was so conclusive that the authors noted, if it were a pharmaceutical study, traditional learning would be taken off the market.</a:t>
            </a:r>
            <a:r>
              <a:rPr lang="en" u="sng">
                <a:solidFill>
                  <a:schemeClr val="hlink"/>
                </a:solidFill>
                <a:hlinkClick r:id="rId2"/>
              </a:rPr>
              <a:t>Scott Freeman</a:t>
            </a:r>
            <a:r>
              <a:rPr lang="en">
                <a:solidFill>
                  <a:schemeClr val="dk1"/>
                </a:solidFill>
              </a:rPr>
              <a:t> srf991@u.washington.edu,</a:t>
            </a:r>
            <a:r>
              <a:rPr lang="en">
                <a:solidFill>
                  <a:schemeClr val="dk1"/>
                </a:solidFill>
                <a:uFill>
                  <a:noFill/>
                </a:uFill>
                <a:hlinkClick r:id="rId3">
                  <a:extLst>
                    <a:ext uri="{A12FA001-AC4F-418D-AE19-62706E023703}">
                      <ahyp:hlinkClr val="tx"/>
                    </a:ext>
                  </a:extLst>
                </a:hlinkClick>
              </a:rPr>
              <a:t> </a:t>
            </a:r>
            <a:r>
              <a:rPr lang="en" u="sng">
                <a:solidFill>
                  <a:schemeClr val="hlink"/>
                </a:solidFill>
                <a:hlinkClick r:id="rId4"/>
              </a:rPr>
              <a:t>Sarah L. Eddy</a:t>
            </a:r>
            <a:r>
              <a:rPr lang="en">
                <a:solidFill>
                  <a:schemeClr val="dk1"/>
                </a:solidFill>
              </a:rPr>
              <a:t>,</a:t>
            </a:r>
            <a:r>
              <a:rPr lang="en">
                <a:solidFill>
                  <a:schemeClr val="dk1"/>
                </a:solidFill>
                <a:uFill>
                  <a:noFill/>
                </a:uFill>
                <a:hlinkClick r:id="rId5">
                  <a:extLst>
                    <a:ext uri="{A12FA001-AC4F-418D-AE19-62706E023703}">
                      <ahyp:hlinkClr val="tx"/>
                    </a:ext>
                  </a:extLst>
                </a:hlinkClick>
              </a:rPr>
              <a:t> </a:t>
            </a:r>
            <a:r>
              <a:rPr lang="en" u="sng">
                <a:solidFill>
                  <a:schemeClr val="hlink"/>
                </a:solidFill>
                <a:hlinkClick r:id="rId6"/>
              </a:rPr>
              <a:t>Miles McDonough</a:t>
            </a:r>
            <a:r>
              <a:rPr lang="en">
                <a:solidFill>
                  <a:schemeClr val="dk1"/>
                </a:solidFill>
              </a:rPr>
              <a:t>, +3 , and</a:t>
            </a:r>
            <a:r>
              <a:rPr lang="en">
                <a:solidFill>
                  <a:schemeClr val="dk1"/>
                </a:solidFill>
                <a:uFill>
                  <a:noFill/>
                </a:uFill>
                <a:hlinkClick r:id="rId7">
                  <a:extLst>
                    <a:ext uri="{A12FA001-AC4F-418D-AE19-62706E023703}">
                      <ahyp:hlinkClr val="tx"/>
                    </a:ext>
                  </a:extLst>
                </a:hlinkClick>
              </a:rPr>
              <a:t> </a:t>
            </a:r>
            <a:r>
              <a:rPr lang="en" u="sng">
                <a:solidFill>
                  <a:schemeClr val="hlink"/>
                </a:solidFill>
                <a:hlinkClick r:id="rId8"/>
              </a:rPr>
              <a:t>Mary Pat Wenderoth</a:t>
            </a:r>
            <a:r>
              <a:rPr lang="en" u="sng">
                <a:solidFill>
                  <a:schemeClr val="hlink"/>
                </a:solidFill>
                <a:hlinkClick r:id="rId9"/>
              </a:rPr>
              <a:t>Authors Info &amp; Affiliations</a:t>
            </a:r>
            <a:endParaRPr u="sng">
              <a:solidFill>
                <a:schemeClr val="hlink"/>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Edited</a:t>
            </a:r>
            <a:r>
              <a:rPr lang="en" u="sng">
                <a:solidFill>
                  <a:schemeClr val="hlink"/>
                </a:solidFill>
                <a:hlinkClick r:id="rId10"/>
              </a:rPr>
              <a:t>*</a:t>
            </a:r>
            <a:r>
              <a:rPr lang="en">
                <a:solidFill>
                  <a:schemeClr val="dk1"/>
                </a:solidFill>
              </a:rPr>
              <a:t> by Bruce Alberts, University of California, San Francisco, CA, and approved April 15, 2014 (received for review October 8, 2013)</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May 12, 2014</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111 (23) 8410-8415</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u="sng">
                <a:solidFill>
                  <a:schemeClr val="hlink"/>
                </a:solidFill>
                <a:hlinkClick r:id="rId11"/>
              </a:rPr>
              <a:t>https://doi.org/10.1073/pnas.1319030111</a:t>
            </a:r>
            <a:endParaRPr u="sng">
              <a:solidFill>
                <a:schemeClr val="hlink"/>
              </a:solidFill>
            </a:endParaRPr>
          </a:p>
          <a:p>
            <a:pPr indent="0" lvl="0" marL="0" rtl="0" algn="l">
              <a:lnSpc>
                <a:spcPct val="100000"/>
              </a:lnSpc>
              <a:spcBef>
                <a:spcPts val="0"/>
              </a:spcBef>
              <a:spcAft>
                <a:spcPts val="0"/>
              </a:spcAft>
              <a:buSzPts val="1400"/>
              <a:buNone/>
            </a:pPr>
            <a:r>
              <a:t/>
            </a:r>
            <a:endParaRPr/>
          </a:p>
          <a:p>
            <a:pPr indent="0" lvl="0" marL="0" rtl="0" algn="l">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 </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lang="en" sz="1000">
                <a:latin typeface="Arial"/>
                <a:ea typeface="Arial"/>
                <a:cs typeface="Arial"/>
                <a:sym typeface="Arial"/>
              </a:rPr>
              <a:t>Louis Deslauriers, Logan S. McCarty, Kelly Miller,</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 sz="1000">
                <a:latin typeface="Arial"/>
                <a:ea typeface="Arial"/>
                <a:cs typeface="Arial"/>
                <a:sym typeface="Arial"/>
              </a:rPr>
              <a:t>Kristina Callaghan, and Greg Kestin    </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rPr i="1" lang="en" sz="1000">
                <a:latin typeface="Arial"/>
                <a:ea typeface="Arial"/>
                <a:cs typeface="Arial"/>
                <a:sym typeface="Arial"/>
              </a:rPr>
              <a:t>PNAS</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 sz="1000">
                <a:latin typeface="Arial"/>
                <a:ea typeface="Arial"/>
                <a:cs typeface="Arial"/>
                <a:sym typeface="Arial"/>
              </a:rPr>
              <a:t>September 24, 2019 116 (39) 19251-19257; first published September 4, 2019;</a:t>
            </a:r>
            <a:r>
              <a:rPr lang="en" sz="1000">
                <a:solidFill>
                  <a:schemeClr val="hlink"/>
                </a:solidFill>
                <a:uFill>
                  <a:noFill/>
                </a:uFill>
                <a:latin typeface="Arial"/>
                <a:ea typeface="Arial"/>
                <a:cs typeface="Arial"/>
                <a:sym typeface="Arial"/>
                <a:hlinkClick r:id="rId12"/>
              </a:rPr>
              <a:t> </a:t>
            </a:r>
            <a:r>
              <a:rPr lang="en" sz="1000" u="sng">
                <a:solidFill>
                  <a:schemeClr val="hlink"/>
                </a:solidFill>
                <a:latin typeface="Arial"/>
                <a:ea typeface="Arial"/>
                <a:cs typeface="Arial"/>
                <a:sym typeface="Arial"/>
                <a:hlinkClick r:id="rId13"/>
              </a:rPr>
              <a:t>https://doi.org/10.1073/pnas.1821936116</a:t>
            </a:r>
            <a:r>
              <a:rPr lang="en" sz="1000">
                <a:latin typeface="Arial"/>
                <a:ea typeface="Arial"/>
                <a:cs typeface="Arial"/>
                <a:sym typeface="Arial"/>
              </a:rPr>
              <a:t>; Peter</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 sz="1000">
                <a:latin typeface="Arial"/>
                <a:ea typeface="Arial"/>
                <a:cs typeface="Arial"/>
                <a:sym typeface="Arial"/>
              </a:rPr>
              <a:t>Reuell, “Study shows that students learn more when taking part in classrooms</a:t>
            </a:r>
            <a:endParaRPr sz="1000">
              <a:latin typeface="Arial"/>
              <a:ea typeface="Arial"/>
              <a:cs typeface="Arial"/>
              <a:sym typeface="Arial"/>
            </a:endParaRPr>
          </a:p>
          <a:p>
            <a:pPr indent="0" lvl="0" marL="0" rtl="0" algn="l">
              <a:lnSpc>
                <a:spcPct val="100000"/>
              </a:lnSpc>
              <a:spcBef>
                <a:spcPts val="0"/>
              </a:spcBef>
              <a:spcAft>
                <a:spcPts val="0"/>
              </a:spcAft>
              <a:buSzPts val="1400"/>
              <a:buNone/>
            </a:pPr>
            <a:r>
              <a:rPr lang="en" sz="1000">
                <a:latin typeface="Arial"/>
                <a:ea typeface="Arial"/>
                <a:cs typeface="Arial"/>
                <a:sym typeface="Arial"/>
              </a:rPr>
              <a:t>that employ active learning strategies,” </a:t>
            </a:r>
            <a:r>
              <a:rPr i="1" lang="en" sz="1100">
                <a:latin typeface="Arial"/>
                <a:ea typeface="Arial"/>
                <a:cs typeface="Arial"/>
                <a:sym typeface="Arial"/>
              </a:rPr>
              <a:t>The Harvard Gazette</a:t>
            </a:r>
            <a:r>
              <a:rPr lang="en" sz="1100">
                <a:latin typeface="Arial"/>
                <a:ea typeface="Arial"/>
                <a:cs typeface="Arial"/>
                <a:sym typeface="Arial"/>
              </a:rPr>
              <a:t>,</a:t>
            </a:r>
            <a:endParaRPr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September 4, 2019,</a:t>
            </a:r>
            <a:r>
              <a:rPr i="1" lang="en" sz="1100">
                <a:latin typeface="Arial"/>
                <a:ea typeface="Arial"/>
                <a:cs typeface="Arial"/>
                <a:sym typeface="Arial"/>
              </a:rPr>
              <a:t> </a:t>
            </a:r>
            <a:endParaRPr i="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000" u="sng">
                <a:solidFill>
                  <a:schemeClr val="hlink"/>
                </a:solidFill>
                <a:latin typeface="Arial"/>
                <a:ea typeface="Arial"/>
                <a:cs typeface="Arial"/>
                <a:sym typeface="Arial"/>
                <a:hlinkClick r:id="rId14"/>
              </a:rPr>
              <a:t>https://news.harvard.edu/gazette/story/2019/09/study-shows-that-students-learn-more-when-taking-part-in-classrooms-that-employ-active-learning-strategies/</a:t>
            </a:r>
            <a:r>
              <a:rPr lang="en" sz="1000">
                <a:latin typeface="Arial"/>
                <a:ea typeface="Arial"/>
                <a:cs typeface="Arial"/>
                <a:sym typeface="Arial"/>
              </a:rPr>
              <a:t>.</a:t>
            </a:r>
            <a:endParaRPr sz="10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rPr lang="en" sz="1100">
                <a:latin typeface="Arial"/>
                <a:ea typeface="Arial"/>
                <a:cs typeface="Arial"/>
                <a:sym typeface="Arial"/>
              </a:rPr>
              <a:t>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a:p>
        </p:txBody>
      </p:sp>
      <p:sp>
        <p:nvSpPr>
          <p:cNvPr id="356" name="Google Shape;356;g1cef82bb4ef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175c423d4c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2175c423d4c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179432c57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179432c57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15f8a980e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
              <a:t>Academic Success</a:t>
            </a:r>
            <a:endParaRPr/>
          </a:p>
        </p:txBody>
      </p:sp>
      <p:sp>
        <p:nvSpPr>
          <p:cNvPr id="379" name="Google Shape;379;g215f8a980e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16822661b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16822661b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INTERACTIVE   Mentimeter---questions  And then I’ll read from the questions!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db2bd5fa74_2_3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1" name="Google Shape;391;gdb2bd5fa74_2_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db2bd5fa74_2_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db2bd5fa74_2_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t/>
            </a:r>
            <a:endParaRPr/>
          </a:p>
        </p:txBody>
      </p:sp>
      <p:sp>
        <p:nvSpPr>
          <p:cNvPr id="159" name="Google Shape;159;gdb2bd5fa74_2_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4098eee4b2_1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4098eee4b2_1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INTERACTIVE: “Think and pair” with notecards.  Share synthesized idea on Mentimeter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cf9dbb7bc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 name="Google Shape;173;g1cf9dbb7bc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g1cf9dbb7bc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db2bd5fa74_2_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 name="Google Shape;181;gdb2bd5fa74_2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db2bd5fa74_2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 name="Google Shape;188;gdb2bd5fa74_2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db2bd5fa74_2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5" name="Google Shape;195;gdb2bd5fa74_2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12000"/>
              <a:buNone/>
              <a:defRPr sz="12000">
                <a:solidFill>
                  <a:schemeClr val="dk2"/>
                </a:solidFill>
              </a:defRPr>
            </a:lvl1pPr>
            <a:lvl2pPr lvl="1" rtl="0" algn="ctr">
              <a:spcBef>
                <a:spcPts val="0"/>
              </a:spcBef>
              <a:spcAft>
                <a:spcPts val="0"/>
              </a:spcAft>
              <a:buClr>
                <a:schemeClr val="dk2"/>
              </a:buClr>
              <a:buSzPts val="12000"/>
              <a:buNone/>
              <a:defRPr sz="12000">
                <a:solidFill>
                  <a:schemeClr val="dk2"/>
                </a:solidFill>
              </a:defRPr>
            </a:lvl2pPr>
            <a:lvl3pPr lvl="2" rtl="0" algn="ctr">
              <a:spcBef>
                <a:spcPts val="0"/>
              </a:spcBef>
              <a:spcAft>
                <a:spcPts val="0"/>
              </a:spcAft>
              <a:buClr>
                <a:schemeClr val="dk2"/>
              </a:buClr>
              <a:buSzPts val="12000"/>
              <a:buNone/>
              <a:defRPr sz="12000">
                <a:solidFill>
                  <a:schemeClr val="dk2"/>
                </a:solidFill>
              </a:defRPr>
            </a:lvl3pPr>
            <a:lvl4pPr lvl="3" rtl="0" algn="ctr">
              <a:spcBef>
                <a:spcPts val="0"/>
              </a:spcBef>
              <a:spcAft>
                <a:spcPts val="0"/>
              </a:spcAft>
              <a:buClr>
                <a:schemeClr val="dk2"/>
              </a:buClr>
              <a:buSzPts val="12000"/>
              <a:buNone/>
              <a:defRPr sz="12000">
                <a:solidFill>
                  <a:schemeClr val="dk2"/>
                </a:solidFill>
              </a:defRPr>
            </a:lvl4pPr>
            <a:lvl5pPr lvl="4" rtl="0" algn="ctr">
              <a:spcBef>
                <a:spcPts val="0"/>
              </a:spcBef>
              <a:spcAft>
                <a:spcPts val="0"/>
              </a:spcAft>
              <a:buClr>
                <a:schemeClr val="dk2"/>
              </a:buClr>
              <a:buSzPts val="12000"/>
              <a:buNone/>
              <a:defRPr sz="12000">
                <a:solidFill>
                  <a:schemeClr val="dk2"/>
                </a:solidFill>
              </a:defRPr>
            </a:lvl5pPr>
            <a:lvl6pPr lvl="5" rtl="0" algn="ctr">
              <a:spcBef>
                <a:spcPts val="0"/>
              </a:spcBef>
              <a:spcAft>
                <a:spcPts val="0"/>
              </a:spcAft>
              <a:buClr>
                <a:schemeClr val="dk2"/>
              </a:buClr>
              <a:buSzPts val="12000"/>
              <a:buNone/>
              <a:defRPr sz="12000">
                <a:solidFill>
                  <a:schemeClr val="dk2"/>
                </a:solidFill>
              </a:defRPr>
            </a:lvl6pPr>
            <a:lvl7pPr lvl="6" rtl="0" algn="ctr">
              <a:spcBef>
                <a:spcPts val="0"/>
              </a:spcBef>
              <a:spcAft>
                <a:spcPts val="0"/>
              </a:spcAft>
              <a:buClr>
                <a:schemeClr val="dk2"/>
              </a:buClr>
              <a:buSzPts val="12000"/>
              <a:buNone/>
              <a:defRPr sz="12000">
                <a:solidFill>
                  <a:schemeClr val="dk2"/>
                </a:solidFill>
              </a:defRPr>
            </a:lvl7pPr>
            <a:lvl8pPr lvl="7" rtl="0" algn="ctr">
              <a:spcBef>
                <a:spcPts val="0"/>
              </a:spcBef>
              <a:spcAft>
                <a:spcPts val="0"/>
              </a:spcAft>
              <a:buClr>
                <a:schemeClr val="dk2"/>
              </a:buClr>
              <a:buSzPts val="12000"/>
              <a:buNone/>
              <a:defRPr sz="12000">
                <a:solidFill>
                  <a:schemeClr val="dk2"/>
                </a:solidFill>
              </a:defRPr>
            </a:lvl8pPr>
            <a:lvl9pPr lvl="8" rtl="0"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63" name="Shape 63"/>
        <p:cNvGrpSpPr/>
        <p:nvPr/>
      </p:nvGrpSpPr>
      <p:grpSpPr>
        <a:xfrm>
          <a:off x="0" y="0"/>
          <a:ext cx="0" cy="0"/>
          <a:chOff x="0" y="0"/>
          <a:chExt cx="0" cy="0"/>
        </a:xfrm>
      </p:grpSpPr>
      <p:sp>
        <p:nvSpPr>
          <p:cNvPr id="64" name="Google Shape;64;p13"/>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Autofit/>
          </a:bodyPr>
          <a:lstStyle>
            <a:lvl1pPr lvl="0" rtl="0" algn="l">
              <a:lnSpc>
                <a:spcPct val="90000"/>
              </a:lnSpc>
              <a:spcBef>
                <a:spcPts val="0"/>
              </a:spcBef>
              <a:spcAft>
                <a:spcPts val="0"/>
              </a:spcAft>
              <a:buClr>
                <a:schemeClr val="dk1"/>
              </a:buClr>
              <a:buSzPts val="4500"/>
              <a:buFont typeface="Calibri"/>
              <a:buNone/>
              <a:defRPr sz="45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5" name="Google Shape;65;p13"/>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66" name="Google Shape;66;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7" name="Google Shape;67;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8" name="Google Shape;68;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3" name="Shape 73"/>
        <p:cNvGrpSpPr/>
        <p:nvPr/>
      </p:nvGrpSpPr>
      <p:grpSpPr>
        <a:xfrm>
          <a:off x="0" y="0"/>
          <a:ext cx="0" cy="0"/>
          <a:chOff x="0" y="0"/>
          <a:chExt cx="0" cy="0"/>
        </a:xfrm>
      </p:grpSpPr>
      <p:sp>
        <p:nvSpPr>
          <p:cNvPr id="74" name="Google Shape;74;p15"/>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5"/>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5"/>
          <p:cNvSpPr txBox="1"/>
          <p:nvPr>
            <p:ph type="ctrTitle"/>
          </p:nvPr>
        </p:nvSpPr>
        <p:spPr>
          <a:xfrm>
            <a:off x="390525" y="1819275"/>
            <a:ext cx="8222100" cy="933600"/>
          </a:xfrm>
          <a:prstGeom prst="rect">
            <a:avLst/>
          </a:prstGeom>
        </p:spPr>
        <p:txBody>
          <a:bodyPr anchorCtr="0" anchor="b"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77" name="Google Shape;77;p15"/>
          <p:cNvSpPr txBox="1"/>
          <p:nvPr>
            <p:ph idx="1" type="subTitle"/>
          </p:nvPr>
        </p:nvSpPr>
        <p:spPr>
          <a:xfrm>
            <a:off x="390525" y="2789130"/>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78" name="Google Shape;78;p1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9" name="Shape 79"/>
        <p:cNvGrpSpPr/>
        <p:nvPr/>
      </p:nvGrpSpPr>
      <p:grpSpPr>
        <a:xfrm>
          <a:off x="0" y="0"/>
          <a:ext cx="0" cy="0"/>
          <a:chOff x="0" y="0"/>
          <a:chExt cx="0" cy="0"/>
        </a:xfrm>
      </p:grpSpPr>
      <p:sp>
        <p:nvSpPr>
          <p:cNvPr id="80" name="Google Shape;80;p16"/>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81" name="Google Shape;81;p1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2" name="Shape 82"/>
        <p:cNvGrpSpPr/>
        <p:nvPr/>
      </p:nvGrpSpPr>
      <p:grpSpPr>
        <a:xfrm>
          <a:off x="0" y="0"/>
          <a:ext cx="0" cy="0"/>
          <a:chOff x="0" y="0"/>
          <a:chExt cx="0" cy="0"/>
        </a:xfrm>
      </p:grpSpPr>
      <p:sp>
        <p:nvSpPr>
          <p:cNvPr id="83" name="Google Shape;83;p17"/>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7"/>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7"/>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86" name="Google Shape;86;p17"/>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87" name="Google Shape;87;p1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8" name="Shape 88"/>
        <p:cNvGrpSpPr/>
        <p:nvPr/>
      </p:nvGrpSpPr>
      <p:grpSpPr>
        <a:xfrm>
          <a:off x="0" y="0"/>
          <a:ext cx="0" cy="0"/>
          <a:chOff x="0" y="0"/>
          <a:chExt cx="0" cy="0"/>
        </a:xfrm>
      </p:grpSpPr>
      <p:sp>
        <p:nvSpPr>
          <p:cNvPr id="89" name="Google Shape;89;p18"/>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8"/>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8"/>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92" name="Google Shape;92;p18"/>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3" name="Google Shape;93;p18"/>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4" name="Google Shape;94;p1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5" name="Shape 95"/>
        <p:cNvGrpSpPr/>
        <p:nvPr/>
      </p:nvGrpSpPr>
      <p:grpSpPr>
        <a:xfrm>
          <a:off x="0" y="0"/>
          <a:ext cx="0" cy="0"/>
          <a:chOff x="0" y="0"/>
          <a:chExt cx="0" cy="0"/>
        </a:xfrm>
      </p:grpSpPr>
      <p:sp>
        <p:nvSpPr>
          <p:cNvPr id="96" name="Google Shape;96;p19"/>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9"/>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9"/>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99" name="Google Shape;99;p1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00" name="Shape 100"/>
        <p:cNvGrpSpPr/>
        <p:nvPr/>
      </p:nvGrpSpPr>
      <p:grpSpPr>
        <a:xfrm>
          <a:off x="0" y="0"/>
          <a:ext cx="0" cy="0"/>
          <a:chOff x="0" y="0"/>
          <a:chExt cx="0" cy="0"/>
        </a:xfrm>
      </p:grpSpPr>
      <p:sp>
        <p:nvSpPr>
          <p:cNvPr id="101" name="Google Shape;101;p20"/>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0"/>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04" name="Google Shape;104;p20"/>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0"/>
              </a:spcBef>
              <a:spcAft>
                <a:spcPts val="0"/>
              </a:spcAft>
              <a:buClr>
                <a:schemeClr val="lt1"/>
              </a:buClr>
              <a:buSzPts val="1200"/>
              <a:buChar char="○"/>
              <a:defRPr sz="1200">
                <a:solidFill>
                  <a:schemeClr val="lt1"/>
                </a:solidFill>
              </a:defRPr>
            </a:lvl2pPr>
            <a:lvl3pPr indent="-304800" lvl="2" marL="1371600">
              <a:spcBef>
                <a:spcPts val="0"/>
              </a:spcBef>
              <a:spcAft>
                <a:spcPts val="0"/>
              </a:spcAft>
              <a:buClr>
                <a:schemeClr val="lt1"/>
              </a:buClr>
              <a:buSzPts val="1200"/>
              <a:buChar char="■"/>
              <a:defRPr sz="1200">
                <a:solidFill>
                  <a:schemeClr val="lt1"/>
                </a:solidFill>
              </a:defRPr>
            </a:lvl3pPr>
            <a:lvl4pPr indent="-304800" lvl="3" marL="1828800">
              <a:spcBef>
                <a:spcPts val="0"/>
              </a:spcBef>
              <a:spcAft>
                <a:spcPts val="0"/>
              </a:spcAft>
              <a:buClr>
                <a:schemeClr val="lt1"/>
              </a:buClr>
              <a:buSzPts val="1200"/>
              <a:buChar char="●"/>
              <a:defRPr sz="1200">
                <a:solidFill>
                  <a:schemeClr val="lt1"/>
                </a:solidFill>
              </a:defRPr>
            </a:lvl4pPr>
            <a:lvl5pPr indent="-304800" lvl="4" marL="2286000">
              <a:spcBef>
                <a:spcPts val="0"/>
              </a:spcBef>
              <a:spcAft>
                <a:spcPts val="0"/>
              </a:spcAft>
              <a:buClr>
                <a:schemeClr val="lt1"/>
              </a:buClr>
              <a:buSzPts val="1200"/>
              <a:buChar char="○"/>
              <a:defRPr sz="1200">
                <a:solidFill>
                  <a:schemeClr val="lt1"/>
                </a:solidFill>
              </a:defRPr>
            </a:lvl5pPr>
            <a:lvl6pPr indent="-304800" lvl="5" marL="2743200">
              <a:spcBef>
                <a:spcPts val="0"/>
              </a:spcBef>
              <a:spcAft>
                <a:spcPts val="0"/>
              </a:spcAft>
              <a:buClr>
                <a:schemeClr val="lt1"/>
              </a:buClr>
              <a:buSzPts val="1200"/>
              <a:buChar char="■"/>
              <a:defRPr sz="1200">
                <a:solidFill>
                  <a:schemeClr val="lt1"/>
                </a:solidFill>
              </a:defRPr>
            </a:lvl6pPr>
            <a:lvl7pPr indent="-304800" lvl="6" marL="3200400">
              <a:spcBef>
                <a:spcPts val="0"/>
              </a:spcBef>
              <a:spcAft>
                <a:spcPts val="0"/>
              </a:spcAft>
              <a:buClr>
                <a:schemeClr val="lt1"/>
              </a:buClr>
              <a:buSzPts val="1200"/>
              <a:buChar char="●"/>
              <a:defRPr sz="1200">
                <a:solidFill>
                  <a:schemeClr val="lt1"/>
                </a:solidFill>
              </a:defRPr>
            </a:lvl7pPr>
            <a:lvl8pPr indent="-304800" lvl="7" marL="3657600">
              <a:spcBef>
                <a:spcPts val="0"/>
              </a:spcBef>
              <a:spcAft>
                <a:spcPts val="0"/>
              </a:spcAft>
              <a:buClr>
                <a:schemeClr val="lt1"/>
              </a:buClr>
              <a:buSzPts val="1200"/>
              <a:buChar char="○"/>
              <a:defRPr sz="1200">
                <a:solidFill>
                  <a:schemeClr val="lt1"/>
                </a:solidFill>
              </a:defRPr>
            </a:lvl8pPr>
            <a:lvl9pPr indent="-304800" lvl="8" marL="4114800">
              <a:spcBef>
                <a:spcPts val="0"/>
              </a:spcBef>
              <a:spcAft>
                <a:spcPts val="0"/>
              </a:spcAft>
              <a:buClr>
                <a:schemeClr val="lt1"/>
              </a:buClr>
              <a:buSzPts val="1200"/>
              <a:buChar char="■"/>
              <a:defRPr sz="1200">
                <a:solidFill>
                  <a:schemeClr val="lt1"/>
                </a:solidFill>
              </a:defRPr>
            </a:lvl9pPr>
          </a:lstStyle>
          <a:p/>
        </p:txBody>
      </p:sp>
      <p:sp>
        <p:nvSpPr>
          <p:cNvPr id="105" name="Google Shape;105;p2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06" name="Shape 106"/>
        <p:cNvGrpSpPr/>
        <p:nvPr/>
      </p:nvGrpSpPr>
      <p:grpSpPr>
        <a:xfrm>
          <a:off x="0" y="0"/>
          <a:ext cx="0" cy="0"/>
          <a:chOff x="0" y="0"/>
          <a:chExt cx="0" cy="0"/>
        </a:xfrm>
      </p:grpSpPr>
      <p:sp>
        <p:nvSpPr>
          <p:cNvPr id="107" name="Google Shape;107;p21"/>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108" name="Google Shape;108;p21"/>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9" name="Shape 109"/>
        <p:cNvGrpSpPr/>
        <p:nvPr/>
      </p:nvGrpSpPr>
      <p:grpSpPr>
        <a:xfrm>
          <a:off x="0" y="0"/>
          <a:ext cx="0" cy="0"/>
          <a:chOff x="0" y="0"/>
          <a:chExt cx="0" cy="0"/>
        </a:xfrm>
      </p:grpSpPr>
      <p:sp>
        <p:nvSpPr>
          <p:cNvPr id="110" name="Google Shape;110;p22"/>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2"/>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113" name="Google Shape;113;p22"/>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14" name="Google Shape;114;p22"/>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15" name="Google Shape;115;p22"/>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6" name="Shape 116"/>
        <p:cNvGrpSpPr/>
        <p:nvPr/>
      </p:nvGrpSpPr>
      <p:grpSpPr>
        <a:xfrm>
          <a:off x="0" y="0"/>
          <a:ext cx="0" cy="0"/>
          <a:chOff x="0" y="0"/>
          <a:chExt cx="0" cy="0"/>
        </a:xfrm>
      </p:grpSpPr>
      <p:sp>
        <p:nvSpPr>
          <p:cNvPr id="117" name="Google Shape;117;p23"/>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3"/>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3"/>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120" name="Google Shape;120;p23"/>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1" name="Shape 121"/>
        <p:cNvGrpSpPr/>
        <p:nvPr/>
      </p:nvGrpSpPr>
      <p:grpSpPr>
        <a:xfrm>
          <a:off x="0" y="0"/>
          <a:ext cx="0" cy="0"/>
          <a:chOff x="0" y="0"/>
          <a:chExt cx="0" cy="0"/>
        </a:xfrm>
      </p:grpSpPr>
      <p:sp>
        <p:nvSpPr>
          <p:cNvPr id="122" name="Google Shape;122;p24"/>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123" name="Google Shape;123;p24"/>
          <p:cNvSpPr txBox="1"/>
          <p:nvPr>
            <p:ph idx="1" type="body"/>
          </p:nvPr>
        </p:nvSpPr>
        <p:spPr>
          <a:xfrm>
            <a:off x="475500" y="3304625"/>
            <a:ext cx="82221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24" name="Google Shape;124;p2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dk2"/>
              </a:buClr>
              <a:buSzPts val="4200"/>
              <a:buNone/>
              <a:defRPr sz="4200">
                <a:solidFill>
                  <a:schemeClr val="dk2"/>
                </a:solidFill>
              </a:defRPr>
            </a:lvl1pPr>
            <a:lvl2pPr lvl="1" rtl="0" algn="ctr">
              <a:spcBef>
                <a:spcPts val="0"/>
              </a:spcBef>
              <a:spcAft>
                <a:spcPts val="0"/>
              </a:spcAft>
              <a:buClr>
                <a:schemeClr val="dk2"/>
              </a:buClr>
              <a:buSzPts val="4200"/>
              <a:buNone/>
              <a:defRPr sz="4200">
                <a:solidFill>
                  <a:schemeClr val="dk2"/>
                </a:solidFill>
              </a:defRPr>
            </a:lvl2pPr>
            <a:lvl3pPr lvl="2" rtl="0" algn="ctr">
              <a:spcBef>
                <a:spcPts val="0"/>
              </a:spcBef>
              <a:spcAft>
                <a:spcPts val="0"/>
              </a:spcAft>
              <a:buClr>
                <a:schemeClr val="dk2"/>
              </a:buClr>
              <a:buSzPts val="4200"/>
              <a:buNone/>
              <a:defRPr sz="4200">
                <a:solidFill>
                  <a:schemeClr val="dk2"/>
                </a:solidFill>
              </a:defRPr>
            </a:lvl3pPr>
            <a:lvl4pPr lvl="3" rtl="0" algn="ctr">
              <a:spcBef>
                <a:spcPts val="0"/>
              </a:spcBef>
              <a:spcAft>
                <a:spcPts val="0"/>
              </a:spcAft>
              <a:buClr>
                <a:schemeClr val="dk2"/>
              </a:buClr>
              <a:buSzPts val="4200"/>
              <a:buNone/>
              <a:defRPr sz="4200">
                <a:solidFill>
                  <a:schemeClr val="dk2"/>
                </a:solidFill>
              </a:defRPr>
            </a:lvl4pPr>
            <a:lvl5pPr lvl="4" rtl="0" algn="ctr">
              <a:spcBef>
                <a:spcPts val="0"/>
              </a:spcBef>
              <a:spcAft>
                <a:spcPts val="0"/>
              </a:spcAft>
              <a:buClr>
                <a:schemeClr val="dk2"/>
              </a:buClr>
              <a:buSzPts val="4200"/>
              <a:buNone/>
              <a:defRPr sz="4200">
                <a:solidFill>
                  <a:schemeClr val="dk2"/>
                </a:solidFill>
              </a:defRPr>
            </a:lvl5pPr>
            <a:lvl6pPr lvl="5" rtl="0" algn="ctr">
              <a:spcBef>
                <a:spcPts val="0"/>
              </a:spcBef>
              <a:spcAft>
                <a:spcPts val="0"/>
              </a:spcAft>
              <a:buClr>
                <a:schemeClr val="dk2"/>
              </a:buClr>
              <a:buSzPts val="4200"/>
              <a:buNone/>
              <a:defRPr sz="4200">
                <a:solidFill>
                  <a:schemeClr val="dk2"/>
                </a:solidFill>
              </a:defRPr>
            </a:lvl6pPr>
            <a:lvl7pPr lvl="6" rtl="0" algn="ctr">
              <a:spcBef>
                <a:spcPts val="0"/>
              </a:spcBef>
              <a:spcAft>
                <a:spcPts val="0"/>
              </a:spcAft>
              <a:buClr>
                <a:schemeClr val="dk2"/>
              </a:buClr>
              <a:buSzPts val="4200"/>
              <a:buNone/>
              <a:defRPr sz="4200">
                <a:solidFill>
                  <a:schemeClr val="dk2"/>
                </a:solidFill>
              </a:defRPr>
            </a:lvl7pPr>
            <a:lvl8pPr lvl="7" rtl="0" algn="ctr">
              <a:spcBef>
                <a:spcPts val="0"/>
              </a:spcBef>
              <a:spcAft>
                <a:spcPts val="0"/>
              </a:spcAft>
              <a:buClr>
                <a:schemeClr val="dk2"/>
              </a:buClr>
              <a:buSzPts val="4200"/>
              <a:buNone/>
              <a:defRPr sz="4200">
                <a:solidFill>
                  <a:schemeClr val="dk2"/>
                </a:solidFill>
              </a:defRPr>
            </a:lvl8pPr>
            <a:lvl9pPr lvl="8" rtl="0"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005DA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lt2"/>
                </a:solidFill>
                <a:latin typeface="Roboto"/>
                <a:ea typeface="Roboto"/>
                <a:cs typeface="Roboto"/>
                <a:sym typeface="Roboto"/>
              </a:defRPr>
            </a:lvl1pPr>
            <a:lvl2pPr lvl="1" rtl="0" algn="r">
              <a:buNone/>
              <a:defRPr sz="1000">
                <a:solidFill>
                  <a:schemeClr val="lt2"/>
                </a:solidFill>
                <a:latin typeface="Roboto"/>
                <a:ea typeface="Roboto"/>
                <a:cs typeface="Roboto"/>
                <a:sym typeface="Roboto"/>
              </a:defRPr>
            </a:lvl2pPr>
            <a:lvl3pPr lvl="2" rtl="0" algn="r">
              <a:buNone/>
              <a:defRPr sz="1000">
                <a:solidFill>
                  <a:schemeClr val="lt2"/>
                </a:solidFill>
                <a:latin typeface="Roboto"/>
                <a:ea typeface="Roboto"/>
                <a:cs typeface="Roboto"/>
                <a:sym typeface="Roboto"/>
              </a:defRPr>
            </a:lvl3pPr>
            <a:lvl4pPr lvl="3" rtl="0" algn="r">
              <a:buNone/>
              <a:defRPr sz="1000">
                <a:solidFill>
                  <a:schemeClr val="lt2"/>
                </a:solidFill>
                <a:latin typeface="Roboto"/>
                <a:ea typeface="Roboto"/>
                <a:cs typeface="Roboto"/>
                <a:sym typeface="Roboto"/>
              </a:defRPr>
            </a:lvl4pPr>
            <a:lvl5pPr lvl="4" rtl="0" algn="r">
              <a:buNone/>
              <a:defRPr sz="1000">
                <a:solidFill>
                  <a:schemeClr val="lt2"/>
                </a:solidFill>
                <a:latin typeface="Roboto"/>
                <a:ea typeface="Roboto"/>
                <a:cs typeface="Roboto"/>
                <a:sym typeface="Roboto"/>
              </a:defRPr>
            </a:lvl5pPr>
            <a:lvl6pPr lvl="5" rtl="0" algn="r">
              <a:buNone/>
              <a:defRPr sz="1000">
                <a:solidFill>
                  <a:schemeClr val="lt2"/>
                </a:solidFill>
                <a:latin typeface="Roboto"/>
                <a:ea typeface="Roboto"/>
                <a:cs typeface="Roboto"/>
                <a:sym typeface="Roboto"/>
              </a:defRPr>
            </a:lvl6pPr>
            <a:lvl7pPr lvl="6" rtl="0" algn="r">
              <a:buNone/>
              <a:defRPr sz="1000">
                <a:solidFill>
                  <a:schemeClr val="lt2"/>
                </a:solidFill>
                <a:latin typeface="Roboto"/>
                <a:ea typeface="Roboto"/>
                <a:cs typeface="Roboto"/>
                <a:sym typeface="Roboto"/>
              </a:defRPr>
            </a:lvl7pPr>
            <a:lvl8pPr lvl="7" rtl="0" algn="r">
              <a:buNone/>
              <a:defRPr sz="1000">
                <a:solidFill>
                  <a:schemeClr val="lt2"/>
                </a:solidFill>
                <a:latin typeface="Roboto"/>
                <a:ea typeface="Roboto"/>
                <a:cs typeface="Roboto"/>
                <a:sym typeface="Roboto"/>
              </a:defRPr>
            </a:lvl8pPr>
            <a:lvl9pPr lvl="8" rtl="0"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material">
    <p:bg>
      <p:bgPr>
        <a:solidFill>
          <a:srgbClr val="0057B8"/>
        </a:solidFill>
      </p:bgPr>
    </p:bg>
    <p:spTree>
      <p:nvGrpSpPr>
        <p:cNvPr id="69" name="Shape 69"/>
        <p:cNvGrpSpPr/>
        <p:nvPr/>
      </p:nvGrpSpPr>
      <p:grpSpPr>
        <a:xfrm>
          <a:off x="0" y="0"/>
          <a:ext cx="0" cy="0"/>
          <a:chOff x="0" y="0"/>
          <a:chExt cx="0" cy="0"/>
        </a:xfrm>
      </p:grpSpPr>
      <p:sp>
        <p:nvSpPr>
          <p:cNvPr id="70" name="Google Shape;70;p14"/>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1" name="Google Shape;71;p14"/>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72" name="Google Shape;72;p14"/>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8.png"/><Relationship Id="rId6"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www.hastac.org/blogs/adashima-oyo/2020/01/29/last-page" TargetMode="External"/><Relationship Id="rId4" Type="http://schemas.openxmlformats.org/officeDocument/2006/relationships/image" Target="../media/image7.jpg"/><Relationship Id="rId5"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urldefense.proofpoint.com/v2/url?u=https-3A__nam02.safelinks.protection.outlook.com_-3Furl-3Dhttps-253A-252F-252Fstudentaffairs.baruch.cuny.edu-252Fwp-2Dcontent-252Fuploads-252Fsites-252F6-252F2020-252F04-252FResume-2Dand-2DCover-2DLetter-2DGuide.pdf-26data-3D05-257C01-257Crachel.stephenson-2540cuny.edu-257C33e9a587bdd44151ea8408da74cefc82-257C6f60f0b35f064e099715989dba8cc7d8-257C0-257C0-257C637950729619655804-257CUnknown-257CTWFpbGZsb3d8eyJWIjoiMC4wLjAwMDAiLCJQIjoiV2luMzIiLCJBTiI6Ik1haWwiLCJXVCI6Mn0-253D-257C3000-257C-257C-257C-26sdata-3DzcFbRyeKqEhAityNRW5Ss3ESpkvuDEm9VEad7LRUwCE-253D-26reserved-3D0&amp;d=DwMFAg&amp;c=mRWFL96tuqj9V0Jjj4h40ddo0XsmttALwKjAEOCyUjY&amp;r=B-5hF6Hx7P9dEvlBh7FOYEoJMuGg9HfWS3WrTkHB-mE&amp;m=rXMCKOcfj_bR2FnBRf6nRoWhG-dVV5qd9U5HbehxRqKkKtkQXGjAjCC1jpDfLz1R&amp;s=BR3JhiDZhra66HZKi-bCciVj4N55vP4CkR2Ux1nZh90&amp;e=" TargetMode="External"/><Relationship Id="rId4" Type="http://schemas.openxmlformats.org/officeDocument/2006/relationships/hyperlink" Target="https://urldefense.com/v3/__https:/cla.umn.edu/career-readiness__;!!GekbXoL5ynDpFgM!Q9qVovZ-3KXO1YCQZz9ZrO3jvUJyO8AqK-sMCmrKm327FvY2B9AV9HkV1fn2ATju7MBIy3nEd9h-peR8A-fs2g$" TargetMode="External"/><Relationship Id="rId5"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14.pn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3.jpg"/><Relationship Id="rId4" Type="http://schemas.openxmlformats.org/officeDocument/2006/relationships/image" Target="../media/image29.png"/><Relationship Id="rId5" Type="http://schemas.openxmlformats.org/officeDocument/2006/relationships/hyperlink" Target="https://pixabay.com/en/university-lecture-campus-education-105709/" TargetMode="External"/><Relationship Id="rId6" Type="http://schemas.openxmlformats.org/officeDocument/2006/relationships/hyperlink" Target="https://www.pnas.org/doi/10.1073/pnas.1319030111"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bit.ly/2WJZPAd" TargetMode="External"/><Relationship Id="rId4" Type="http://schemas.openxmlformats.org/officeDocument/2006/relationships/hyperlink" Target="https://doi.org/10.1073/pnas.1319030111" TargetMode="External"/><Relationship Id="rId5" Type="http://schemas.openxmlformats.org/officeDocument/2006/relationships/hyperlink" Target="https://doi.org/10.1073/pnas.1821936116" TargetMode="External"/><Relationship Id="rId6" Type="http://schemas.openxmlformats.org/officeDocument/2006/relationships/hyperlink" Target="https://www.chronicle.com/article/why-the-science-of-teaching-is-often-ignored" TargetMode="External"/><Relationship Id="rId7" Type="http://schemas.openxmlformats.org/officeDocument/2006/relationships/hyperlink" Target="https://doi.org/10.1073/pnas.1916903117"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18.png"/><Relationship Id="rId6" Type="http://schemas.openxmlformats.org/officeDocument/2006/relationships/image" Target="../media/image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DAA"/>
        </a:solidFill>
      </p:bgPr>
    </p:bg>
    <p:spTree>
      <p:nvGrpSpPr>
        <p:cNvPr id="131" name="Shape 131"/>
        <p:cNvGrpSpPr/>
        <p:nvPr/>
      </p:nvGrpSpPr>
      <p:grpSpPr>
        <a:xfrm>
          <a:off x="0" y="0"/>
          <a:ext cx="0" cy="0"/>
          <a:chOff x="0" y="0"/>
          <a:chExt cx="0" cy="0"/>
        </a:xfrm>
      </p:grpSpPr>
      <p:sp>
        <p:nvSpPr>
          <p:cNvPr id="132" name="Google Shape;132;p26"/>
          <p:cNvSpPr/>
          <p:nvPr/>
        </p:nvSpPr>
        <p:spPr>
          <a:xfrm>
            <a:off x="5573175" y="1506750"/>
            <a:ext cx="2725500" cy="1773300"/>
          </a:xfrm>
          <a:prstGeom prst="roundRect">
            <a:avLst>
              <a:gd fmla="val 16667" name="adj"/>
            </a:avLst>
          </a:prstGeom>
          <a:no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6"/>
          <p:cNvSpPr/>
          <p:nvPr/>
        </p:nvSpPr>
        <p:spPr>
          <a:xfrm rot="5400000">
            <a:off x="661819" y="793505"/>
            <a:ext cx="4445811" cy="3556502"/>
          </a:xfrm>
          <a:custGeom>
            <a:rect b="b" l="l" r="r" t="t"/>
            <a:pathLst>
              <a:path extrusionOk="0" h="5878515" w="4995293">
                <a:moveTo>
                  <a:pt x="0" y="753160"/>
                </a:moveTo>
                <a:cubicBezTo>
                  <a:pt x="0" y="291159"/>
                  <a:pt x="43202" y="12526"/>
                  <a:pt x="505203" y="12526"/>
                </a:cubicBezTo>
                <a:lnTo>
                  <a:pt x="4565593" y="0"/>
                </a:lnTo>
                <a:cubicBezTo>
                  <a:pt x="5027594" y="0"/>
                  <a:pt x="4991670" y="557939"/>
                  <a:pt x="4991670" y="1019940"/>
                </a:cubicBezTo>
                <a:cubicBezTo>
                  <a:pt x="4987551" y="2611173"/>
                  <a:pt x="4998466" y="3223520"/>
                  <a:pt x="4994347" y="4814753"/>
                </a:cubicBezTo>
                <a:cubicBezTo>
                  <a:pt x="4994347" y="5276754"/>
                  <a:pt x="4990524" y="5878346"/>
                  <a:pt x="4528523" y="5878346"/>
                </a:cubicBezTo>
                <a:lnTo>
                  <a:pt x="581450" y="5878515"/>
                </a:lnTo>
                <a:cubicBezTo>
                  <a:pt x="119449" y="5878515"/>
                  <a:pt x="9680" y="5553789"/>
                  <a:pt x="9680" y="5091788"/>
                </a:cubicBezTo>
                <a:cubicBezTo>
                  <a:pt x="6453" y="3645579"/>
                  <a:pt x="3227" y="2199369"/>
                  <a:pt x="0" y="753160"/>
                </a:cubicBezTo>
                <a:close/>
              </a:path>
            </a:pathLst>
          </a:custGeom>
          <a:solidFill>
            <a:srgbClr val="CC4125"/>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4" name="Google Shape;134;p26"/>
          <p:cNvSpPr/>
          <p:nvPr/>
        </p:nvSpPr>
        <p:spPr>
          <a:xfrm rot="-5400000">
            <a:off x="760413" y="881684"/>
            <a:ext cx="4250626" cy="3380148"/>
          </a:xfrm>
          <a:custGeom>
            <a:rect b="b" l="l" r="r" t="t"/>
            <a:pathLst>
              <a:path extrusionOk="0" h="5878518" w="5030327">
                <a:moveTo>
                  <a:pt x="0" y="848979"/>
                </a:moveTo>
                <a:cubicBezTo>
                  <a:pt x="0" y="386978"/>
                  <a:pt x="56369" y="12526"/>
                  <a:pt x="518370" y="12526"/>
                </a:cubicBezTo>
                <a:lnTo>
                  <a:pt x="4578760" y="0"/>
                </a:lnTo>
                <a:cubicBezTo>
                  <a:pt x="5040761" y="0"/>
                  <a:pt x="5017422" y="508926"/>
                  <a:pt x="5017422" y="970927"/>
                </a:cubicBezTo>
                <a:cubicBezTo>
                  <a:pt x="5013303" y="2562160"/>
                  <a:pt x="5033899" y="3501066"/>
                  <a:pt x="5029780" y="5092299"/>
                </a:cubicBezTo>
                <a:cubicBezTo>
                  <a:pt x="5029780" y="5554300"/>
                  <a:pt x="5003691" y="5878346"/>
                  <a:pt x="4541690" y="5878346"/>
                </a:cubicBezTo>
                <a:lnTo>
                  <a:pt x="502449" y="5878518"/>
                </a:lnTo>
                <a:cubicBezTo>
                  <a:pt x="40448" y="5878518"/>
                  <a:pt x="13167" y="5596223"/>
                  <a:pt x="13167" y="5134222"/>
                </a:cubicBezTo>
                <a:lnTo>
                  <a:pt x="0" y="848979"/>
                </a:lnTo>
                <a:close/>
              </a:path>
            </a:pathLst>
          </a:custGeom>
          <a:solidFill>
            <a:srgbClr val="E69138"/>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5" name="Google Shape;135;p26"/>
          <p:cNvSpPr/>
          <p:nvPr/>
        </p:nvSpPr>
        <p:spPr>
          <a:xfrm rot="-5400000">
            <a:off x="1999136" y="58324"/>
            <a:ext cx="1773190" cy="2924563"/>
          </a:xfrm>
          <a:custGeom>
            <a:rect b="b" l="l" r="r" t="t"/>
            <a:pathLst>
              <a:path extrusionOk="0" h="5878518" w="5030327">
                <a:moveTo>
                  <a:pt x="0" y="848979"/>
                </a:moveTo>
                <a:cubicBezTo>
                  <a:pt x="0" y="386978"/>
                  <a:pt x="56369" y="12526"/>
                  <a:pt x="518370" y="12526"/>
                </a:cubicBezTo>
                <a:lnTo>
                  <a:pt x="4578760" y="0"/>
                </a:lnTo>
                <a:cubicBezTo>
                  <a:pt x="5040761" y="0"/>
                  <a:pt x="5017422" y="508926"/>
                  <a:pt x="5017422" y="970927"/>
                </a:cubicBezTo>
                <a:cubicBezTo>
                  <a:pt x="5013303" y="2562160"/>
                  <a:pt x="5033899" y="3501066"/>
                  <a:pt x="5029780" y="5092299"/>
                </a:cubicBezTo>
                <a:cubicBezTo>
                  <a:pt x="5029780" y="5554300"/>
                  <a:pt x="5003691" y="5878346"/>
                  <a:pt x="4541690" y="5878346"/>
                </a:cubicBezTo>
                <a:lnTo>
                  <a:pt x="502449" y="5878518"/>
                </a:lnTo>
                <a:cubicBezTo>
                  <a:pt x="40448" y="5878518"/>
                  <a:pt x="13167" y="5596223"/>
                  <a:pt x="13167" y="5134222"/>
                </a:cubicBezTo>
                <a:lnTo>
                  <a:pt x="0" y="848979"/>
                </a:lnTo>
                <a:close/>
              </a:path>
            </a:pathLst>
          </a:custGeom>
          <a:solidFill>
            <a:srgbClr val="3C78D8"/>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36" name="Google Shape;136;p26"/>
          <p:cNvSpPr txBox="1"/>
          <p:nvPr>
            <p:ph idx="4294967295" type="subTitle"/>
          </p:nvPr>
        </p:nvSpPr>
        <p:spPr>
          <a:xfrm>
            <a:off x="1487625" y="2471663"/>
            <a:ext cx="2794200" cy="20493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Clr>
                <a:schemeClr val="dk1"/>
              </a:buClr>
              <a:buSzPts val="800"/>
              <a:buNone/>
            </a:pPr>
            <a:r>
              <a:rPr b="1" lang="en" sz="2500">
                <a:solidFill>
                  <a:schemeClr val="lt1"/>
                </a:solidFill>
                <a:latin typeface="Quattrocento Sans"/>
                <a:ea typeface="Quattrocento Sans"/>
                <a:cs typeface="Quattrocento Sans"/>
                <a:sym typeface="Quattrocento Sans"/>
              </a:rPr>
              <a:t>Cathy N. Davidson</a:t>
            </a:r>
            <a:endParaRPr b="1" sz="400">
              <a:solidFill>
                <a:schemeClr val="lt1"/>
              </a:solidFill>
              <a:latin typeface="Quattrocento Sans"/>
              <a:ea typeface="Quattrocento Sans"/>
              <a:cs typeface="Quattrocento Sans"/>
              <a:sym typeface="Quattrocento Sans"/>
            </a:endParaRPr>
          </a:p>
          <a:p>
            <a:pPr indent="0" lvl="0" marL="0" rtl="0" algn="ctr">
              <a:lnSpc>
                <a:spcPct val="100000"/>
              </a:lnSpc>
              <a:spcBef>
                <a:spcPts val="0"/>
              </a:spcBef>
              <a:spcAft>
                <a:spcPts val="0"/>
              </a:spcAft>
              <a:buClr>
                <a:schemeClr val="dk1"/>
              </a:buClr>
              <a:buSzPts val="800"/>
              <a:buNone/>
            </a:pPr>
            <a:r>
              <a:rPr lang="en" sz="1100">
                <a:solidFill>
                  <a:schemeClr val="lt1"/>
                </a:solidFill>
                <a:latin typeface="Quattrocento Sans"/>
                <a:ea typeface="Quattrocento Sans"/>
                <a:cs typeface="Quattrocento Sans"/>
                <a:sym typeface="Quattrocento Sans"/>
              </a:rPr>
              <a:t>Senior Advisor to the Chancellor on Transformation</a:t>
            </a:r>
            <a:endParaRPr sz="1100">
              <a:solidFill>
                <a:schemeClr val="lt1"/>
              </a:solidFill>
              <a:latin typeface="Quattrocento Sans"/>
              <a:ea typeface="Quattrocento Sans"/>
              <a:cs typeface="Quattrocento Sans"/>
              <a:sym typeface="Quattrocento Sans"/>
            </a:endParaRPr>
          </a:p>
          <a:p>
            <a:pPr indent="0" lvl="0" marL="0" rtl="0" algn="ctr">
              <a:lnSpc>
                <a:spcPct val="100000"/>
              </a:lnSpc>
              <a:spcBef>
                <a:spcPts val="0"/>
              </a:spcBef>
              <a:spcAft>
                <a:spcPts val="0"/>
              </a:spcAft>
              <a:buClr>
                <a:schemeClr val="lt1"/>
              </a:buClr>
              <a:buSzPts val="1700"/>
              <a:buNone/>
            </a:pPr>
            <a:r>
              <a:rPr lang="en" sz="1100">
                <a:solidFill>
                  <a:schemeClr val="lt1"/>
                </a:solidFill>
                <a:latin typeface="Quattrocento Sans"/>
                <a:ea typeface="Quattrocento Sans"/>
                <a:cs typeface="Quattrocento Sans"/>
                <a:sym typeface="Quattrocento Sans"/>
              </a:rPr>
              <a:t>Distinguished Professor and Founding Director, </a:t>
            </a:r>
            <a:endParaRPr sz="1100">
              <a:latin typeface="Quattrocento Sans"/>
              <a:ea typeface="Quattrocento Sans"/>
              <a:cs typeface="Quattrocento Sans"/>
              <a:sym typeface="Quattrocento Sans"/>
            </a:endParaRPr>
          </a:p>
          <a:p>
            <a:pPr indent="0" lvl="0" marL="0" rtl="0" algn="ctr">
              <a:lnSpc>
                <a:spcPct val="100000"/>
              </a:lnSpc>
              <a:spcBef>
                <a:spcPts val="0"/>
              </a:spcBef>
              <a:spcAft>
                <a:spcPts val="0"/>
              </a:spcAft>
              <a:buClr>
                <a:schemeClr val="lt1"/>
              </a:buClr>
              <a:buSzPts val="1700"/>
              <a:buNone/>
            </a:pPr>
            <a:r>
              <a:rPr lang="en" sz="1100">
                <a:solidFill>
                  <a:schemeClr val="lt1"/>
                </a:solidFill>
                <a:latin typeface="Quattrocento Sans"/>
                <a:ea typeface="Quattrocento Sans"/>
                <a:cs typeface="Quattrocento Sans"/>
                <a:sym typeface="Quattrocento Sans"/>
              </a:rPr>
              <a:t>The Futures Initiative</a:t>
            </a:r>
            <a:endParaRPr sz="1100">
              <a:latin typeface="Quattrocento Sans"/>
              <a:ea typeface="Quattrocento Sans"/>
              <a:cs typeface="Quattrocento Sans"/>
              <a:sym typeface="Quattrocento Sans"/>
            </a:endParaRPr>
          </a:p>
          <a:p>
            <a:pPr indent="0" lvl="0" marL="0" rtl="0" algn="ctr">
              <a:lnSpc>
                <a:spcPct val="100000"/>
              </a:lnSpc>
              <a:spcBef>
                <a:spcPts val="0"/>
              </a:spcBef>
              <a:spcAft>
                <a:spcPts val="0"/>
              </a:spcAft>
              <a:buClr>
                <a:schemeClr val="lt1"/>
              </a:buClr>
              <a:buSzPts val="1700"/>
              <a:buNone/>
            </a:pPr>
            <a:r>
              <a:rPr lang="en" sz="1100">
                <a:solidFill>
                  <a:schemeClr val="lt1"/>
                </a:solidFill>
                <a:latin typeface="Quattrocento Sans"/>
                <a:ea typeface="Quattrocento Sans"/>
                <a:cs typeface="Quattrocento Sans"/>
                <a:sym typeface="Quattrocento Sans"/>
              </a:rPr>
              <a:t>The Graduate Center, CUNY</a:t>
            </a:r>
            <a:endParaRPr sz="300">
              <a:solidFill>
                <a:schemeClr val="lt1"/>
              </a:solidFill>
              <a:latin typeface="Quattrocento Sans"/>
              <a:ea typeface="Quattrocento Sans"/>
              <a:cs typeface="Quattrocento Sans"/>
              <a:sym typeface="Quattrocento Sans"/>
            </a:endParaRPr>
          </a:p>
          <a:p>
            <a:pPr indent="0" lvl="0" marL="0" rtl="0" algn="ctr">
              <a:lnSpc>
                <a:spcPct val="100000"/>
              </a:lnSpc>
              <a:spcBef>
                <a:spcPts val="0"/>
              </a:spcBef>
              <a:spcAft>
                <a:spcPts val="0"/>
              </a:spcAft>
              <a:buClr>
                <a:schemeClr val="lt1"/>
              </a:buClr>
              <a:buSzPts val="1700"/>
              <a:buNone/>
            </a:pPr>
            <a:r>
              <a:rPr lang="en" sz="1100">
                <a:solidFill>
                  <a:schemeClr val="lt1"/>
                </a:solidFill>
                <a:latin typeface="Quattrocento Sans"/>
                <a:ea typeface="Quattrocento Sans"/>
                <a:cs typeface="Quattrocento Sans"/>
                <a:sym typeface="Quattrocento Sans"/>
              </a:rPr>
              <a:t>R. F. DeVarney Prof. Emerita of Interdisciplinary Studies</a:t>
            </a:r>
            <a:endParaRPr sz="1100">
              <a:solidFill>
                <a:schemeClr val="lt1"/>
              </a:solidFill>
              <a:latin typeface="Quattrocento Sans"/>
              <a:ea typeface="Quattrocento Sans"/>
              <a:cs typeface="Quattrocento Sans"/>
              <a:sym typeface="Quattrocento Sans"/>
            </a:endParaRPr>
          </a:p>
          <a:p>
            <a:pPr indent="0" lvl="0" marL="0" rtl="0" algn="ctr">
              <a:lnSpc>
                <a:spcPct val="100000"/>
              </a:lnSpc>
              <a:spcBef>
                <a:spcPts val="0"/>
              </a:spcBef>
              <a:spcAft>
                <a:spcPts val="0"/>
              </a:spcAft>
              <a:buClr>
                <a:schemeClr val="lt1"/>
              </a:buClr>
              <a:buSzPts val="1700"/>
              <a:buNone/>
            </a:pPr>
            <a:r>
              <a:rPr lang="en" sz="1100">
                <a:solidFill>
                  <a:schemeClr val="lt1"/>
                </a:solidFill>
                <a:latin typeface="Quattrocento Sans"/>
                <a:ea typeface="Quattrocento Sans"/>
                <a:cs typeface="Quattrocento Sans"/>
                <a:sym typeface="Quattrocento Sans"/>
              </a:rPr>
              <a:t>Duke University</a:t>
            </a:r>
            <a:endParaRPr sz="1100">
              <a:solidFill>
                <a:schemeClr val="lt1"/>
              </a:solidFill>
              <a:latin typeface="Quattrocento Sans"/>
              <a:ea typeface="Quattrocento Sans"/>
              <a:cs typeface="Quattrocento Sans"/>
              <a:sym typeface="Quattrocento Sans"/>
            </a:endParaRPr>
          </a:p>
        </p:txBody>
      </p:sp>
      <p:pic>
        <p:nvPicPr>
          <p:cNvPr id="137" name="Google Shape;137;p26"/>
          <p:cNvPicPr preferRelativeResize="0"/>
          <p:nvPr/>
        </p:nvPicPr>
        <p:blipFill rotWithShape="1">
          <a:blip r:embed="rId3">
            <a:alphaModFix/>
          </a:blip>
          <a:srcRect b="22081" l="0" r="0" t="8086"/>
          <a:stretch/>
        </p:blipFill>
        <p:spPr>
          <a:xfrm>
            <a:off x="4944858" y="4231325"/>
            <a:ext cx="2513490" cy="438799"/>
          </a:xfrm>
          <a:prstGeom prst="rect">
            <a:avLst/>
          </a:prstGeom>
          <a:noFill/>
          <a:ln>
            <a:noFill/>
          </a:ln>
        </p:spPr>
      </p:pic>
      <p:pic>
        <p:nvPicPr>
          <p:cNvPr id="138" name="Google Shape;138;p26"/>
          <p:cNvPicPr preferRelativeResize="0"/>
          <p:nvPr/>
        </p:nvPicPr>
        <p:blipFill>
          <a:blip r:embed="rId4">
            <a:alphaModFix/>
          </a:blip>
          <a:stretch>
            <a:fillRect/>
          </a:stretch>
        </p:blipFill>
        <p:spPr>
          <a:xfrm>
            <a:off x="5954725" y="3838500"/>
            <a:ext cx="1909750" cy="335362"/>
          </a:xfrm>
          <a:prstGeom prst="rect">
            <a:avLst/>
          </a:prstGeom>
          <a:noFill/>
          <a:ln>
            <a:noFill/>
          </a:ln>
        </p:spPr>
      </p:pic>
      <p:pic>
        <p:nvPicPr>
          <p:cNvPr id="139" name="Google Shape;139;p26"/>
          <p:cNvPicPr preferRelativeResize="0"/>
          <p:nvPr/>
        </p:nvPicPr>
        <p:blipFill rotWithShape="1">
          <a:blip r:embed="rId5">
            <a:alphaModFix/>
          </a:blip>
          <a:srcRect b="0" l="20407" r="0" t="0"/>
          <a:stretch/>
        </p:blipFill>
        <p:spPr>
          <a:xfrm>
            <a:off x="7382150" y="4173850"/>
            <a:ext cx="1388851" cy="438801"/>
          </a:xfrm>
          <a:prstGeom prst="rect">
            <a:avLst/>
          </a:prstGeom>
          <a:noFill/>
          <a:ln>
            <a:noFill/>
          </a:ln>
        </p:spPr>
      </p:pic>
      <p:sp>
        <p:nvSpPr>
          <p:cNvPr id="140" name="Google Shape;140;p26"/>
          <p:cNvSpPr txBox="1"/>
          <p:nvPr>
            <p:ph type="title"/>
          </p:nvPr>
        </p:nvSpPr>
        <p:spPr>
          <a:xfrm>
            <a:off x="1279075" y="690375"/>
            <a:ext cx="3213300" cy="10128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1000"/>
              </a:spcBef>
              <a:spcAft>
                <a:spcPts val="0"/>
              </a:spcAft>
              <a:buClr>
                <a:schemeClr val="lt1"/>
              </a:buClr>
              <a:buSzPts val="3300"/>
              <a:buFont typeface="Century Schoolbook"/>
              <a:buNone/>
            </a:pPr>
            <a:r>
              <a:rPr b="1" lang="en" sz="2200">
                <a:latin typeface="Quattrocento Sans"/>
                <a:ea typeface="Quattrocento Sans"/>
                <a:cs typeface="Quattrocento Sans"/>
                <a:sym typeface="Quattrocento Sans"/>
              </a:rPr>
              <a:t>Sharing Knowledge,</a:t>
            </a:r>
            <a:br>
              <a:rPr b="1" lang="en" sz="2200">
                <a:latin typeface="Quattrocento Sans"/>
                <a:ea typeface="Quattrocento Sans"/>
                <a:cs typeface="Quattrocento Sans"/>
                <a:sym typeface="Quattrocento Sans"/>
              </a:rPr>
            </a:br>
            <a:r>
              <a:rPr b="1" lang="en" sz="2200">
                <a:latin typeface="Quattrocento Sans"/>
                <a:ea typeface="Quattrocento Sans"/>
                <a:cs typeface="Quattrocento Sans"/>
                <a:sym typeface="Quattrocento Sans"/>
              </a:rPr>
              <a:t>Transforming Higher Ed</a:t>
            </a:r>
            <a:endParaRPr b="1" sz="1300">
              <a:latin typeface="Quattrocento Sans"/>
              <a:ea typeface="Quattrocento Sans"/>
              <a:cs typeface="Quattrocento Sans"/>
              <a:sym typeface="Quattrocento Sans"/>
            </a:endParaRPr>
          </a:p>
          <a:p>
            <a:pPr indent="0" lvl="0" marL="0" rtl="0" algn="ctr">
              <a:lnSpc>
                <a:spcPct val="90000"/>
              </a:lnSpc>
              <a:spcBef>
                <a:spcPts val="1000"/>
              </a:spcBef>
              <a:spcAft>
                <a:spcPts val="0"/>
              </a:spcAft>
              <a:buClr>
                <a:schemeClr val="lt1"/>
              </a:buClr>
              <a:buSzPts val="3300"/>
              <a:buFont typeface="Century Schoolbook"/>
              <a:buNone/>
            </a:pPr>
            <a:r>
              <a:rPr lang="en" sz="1500">
                <a:latin typeface="Quattrocento Sans"/>
                <a:ea typeface="Quattrocento Sans"/>
                <a:cs typeface="Quattrocento Sans"/>
                <a:sym typeface="Quattrocento Sans"/>
              </a:rPr>
              <a:t>AMICAL </a:t>
            </a:r>
            <a:br>
              <a:rPr lang="en" sz="1500">
                <a:latin typeface="Quattrocento Sans"/>
                <a:ea typeface="Quattrocento Sans"/>
                <a:cs typeface="Quattrocento Sans"/>
                <a:sym typeface="Quattrocento Sans"/>
              </a:rPr>
            </a:br>
            <a:r>
              <a:rPr lang="en" sz="1500">
                <a:latin typeface="Quattrocento Sans"/>
                <a:ea typeface="Quattrocento Sans"/>
                <a:cs typeface="Quattrocento Sans"/>
                <a:sym typeface="Quattrocento Sans"/>
              </a:rPr>
              <a:t>Al Akhawayn University</a:t>
            </a:r>
            <a:r>
              <a:rPr lang="en" sz="1500">
                <a:latin typeface="Quattrocento Sans"/>
                <a:ea typeface="Quattrocento Sans"/>
                <a:cs typeface="Quattrocento Sans"/>
                <a:sym typeface="Quattrocento Sans"/>
              </a:rPr>
              <a:t> </a:t>
            </a:r>
            <a:br>
              <a:rPr lang="en" sz="1500">
                <a:latin typeface="Quattrocento Sans"/>
                <a:ea typeface="Quattrocento Sans"/>
                <a:cs typeface="Quattrocento Sans"/>
                <a:sym typeface="Quattrocento Sans"/>
              </a:rPr>
            </a:br>
            <a:r>
              <a:rPr lang="en" sz="1500">
                <a:latin typeface="Quattrocento Sans"/>
                <a:ea typeface="Quattrocento Sans"/>
                <a:cs typeface="Quattrocento Sans"/>
                <a:sym typeface="Quattrocento Sans"/>
              </a:rPr>
              <a:t>Ifrane, Morocco </a:t>
            </a:r>
            <a:br>
              <a:rPr lang="en" sz="1500">
                <a:latin typeface="Quattrocento Sans"/>
                <a:ea typeface="Quattrocento Sans"/>
                <a:cs typeface="Quattrocento Sans"/>
                <a:sym typeface="Quattrocento Sans"/>
              </a:rPr>
            </a:br>
            <a:r>
              <a:rPr lang="en" sz="1500">
                <a:latin typeface="Quattrocento Sans"/>
                <a:ea typeface="Quattrocento Sans"/>
                <a:cs typeface="Quattrocento Sans"/>
                <a:sym typeface="Quattrocento Sans"/>
              </a:rPr>
              <a:t>May 25th, 2023</a:t>
            </a:r>
            <a:endParaRPr sz="1500">
              <a:latin typeface="Quattrocento Sans"/>
              <a:ea typeface="Quattrocento Sans"/>
              <a:cs typeface="Quattrocento Sans"/>
              <a:sym typeface="Quattrocento Sans"/>
            </a:endParaRPr>
          </a:p>
        </p:txBody>
      </p:sp>
      <p:pic>
        <p:nvPicPr>
          <p:cNvPr id="141" name="Google Shape;141;p26"/>
          <p:cNvPicPr preferRelativeResize="0"/>
          <p:nvPr/>
        </p:nvPicPr>
        <p:blipFill rotWithShape="1">
          <a:blip r:embed="rId6">
            <a:alphaModFix/>
          </a:blip>
          <a:srcRect b="0" l="0" r="2143" t="0"/>
          <a:stretch/>
        </p:blipFill>
        <p:spPr>
          <a:xfrm>
            <a:off x="5830725" y="1532750"/>
            <a:ext cx="2157750" cy="17732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35"/>
          <p:cNvSpPr/>
          <p:nvPr/>
        </p:nvSpPr>
        <p:spPr>
          <a:xfrm rot="10800000">
            <a:off x="3064042" y="1254600"/>
            <a:ext cx="3015908" cy="2634310"/>
          </a:xfrm>
          <a:custGeom>
            <a:rect b="b" l="l" r="r" t="t"/>
            <a:pathLst>
              <a:path extrusionOk="0" h="5878515" w="4995293">
                <a:moveTo>
                  <a:pt x="0" y="753160"/>
                </a:moveTo>
                <a:cubicBezTo>
                  <a:pt x="0" y="291159"/>
                  <a:pt x="43202" y="12526"/>
                  <a:pt x="505203" y="12526"/>
                </a:cubicBezTo>
                <a:lnTo>
                  <a:pt x="4565593" y="0"/>
                </a:lnTo>
                <a:cubicBezTo>
                  <a:pt x="5027594" y="0"/>
                  <a:pt x="4991670" y="557939"/>
                  <a:pt x="4991670" y="1019940"/>
                </a:cubicBezTo>
                <a:cubicBezTo>
                  <a:pt x="4987551" y="2611173"/>
                  <a:pt x="4998466" y="3223520"/>
                  <a:pt x="4994347" y="4814753"/>
                </a:cubicBezTo>
                <a:cubicBezTo>
                  <a:pt x="4994347" y="5276754"/>
                  <a:pt x="4990524" y="5878346"/>
                  <a:pt x="4528523" y="5878346"/>
                </a:cubicBezTo>
                <a:lnTo>
                  <a:pt x="581450" y="5878515"/>
                </a:lnTo>
                <a:cubicBezTo>
                  <a:pt x="119449" y="5878515"/>
                  <a:pt x="9680" y="5553789"/>
                  <a:pt x="9680" y="5091788"/>
                </a:cubicBezTo>
                <a:cubicBezTo>
                  <a:pt x="6453" y="3645579"/>
                  <a:pt x="3227" y="2199369"/>
                  <a:pt x="0" y="753160"/>
                </a:cubicBezTo>
                <a:close/>
              </a:path>
            </a:pathLst>
          </a:custGeom>
          <a:solidFill>
            <a:srgbClr val="E69138"/>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06" name="Google Shape;206;p35"/>
          <p:cNvSpPr/>
          <p:nvPr/>
        </p:nvSpPr>
        <p:spPr>
          <a:xfrm rot="-5400000">
            <a:off x="3385865" y="1212501"/>
            <a:ext cx="2395694" cy="2733511"/>
          </a:xfrm>
          <a:custGeom>
            <a:rect b="b" l="l" r="r" t="t"/>
            <a:pathLst>
              <a:path extrusionOk="0" h="5878518" w="5030327">
                <a:moveTo>
                  <a:pt x="0" y="848979"/>
                </a:moveTo>
                <a:cubicBezTo>
                  <a:pt x="0" y="386978"/>
                  <a:pt x="56369" y="12526"/>
                  <a:pt x="518370" y="12526"/>
                </a:cubicBezTo>
                <a:lnTo>
                  <a:pt x="4578760" y="0"/>
                </a:lnTo>
                <a:cubicBezTo>
                  <a:pt x="5040761" y="0"/>
                  <a:pt x="5017422" y="508926"/>
                  <a:pt x="5017422" y="970927"/>
                </a:cubicBezTo>
                <a:cubicBezTo>
                  <a:pt x="5013303" y="2562160"/>
                  <a:pt x="5033899" y="3501066"/>
                  <a:pt x="5029780" y="5092299"/>
                </a:cubicBezTo>
                <a:cubicBezTo>
                  <a:pt x="5029780" y="5554300"/>
                  <a:pt x="5003691" y="5878346"/>
                  <a:pt x="4541690" y="5878346"/>
                </a:cubicBezTo>
                <a:lnTo>
                  <a:pt x="502449" y="5878518"/>
                </a:lnTo>
                <a:cubicBezTo>
                  <a:pt x="40448" y="5878518"/>
                  <a:pt x="13167" y="5596223"/>
                  <a:pt x="13167" y="5134222"/>
                </a:cubicBezTo>
                <a:lnTo>
                  <a:pt x="0" y="848979"/>
                </a:lnTo>
                <a:close/>
              </a:path>
            </a:pathLst>
          </a:custGeom>
          <a:noFill/>
          <a:ln cap="flat" cmpd="sng" w="2857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07" name="Google Shape;207;p35"/>
          <p:cNvSpPr txBox="1"/>
          <p:nvPr>
            <p:ph type="title"/>
          </p:nvPr>
        </p:nvSpPr>
        <p:spPr>
          <a:xfrm>
            <a:off x="3216950" y="2065350"/>
            <a:ext cx="2733600" cy="10128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lt1"/>
              </a:buClr>
              <a:buSzPts val="3000"/>
              <a:buFont typeface="Century Schoolbook"/>
              <a:buNone/>
            </a:pPr>
            <a:r>
              <a:rPr b="1" lang="en" sz="3000">
                <a:solidFill>
                  <a:schemeClr val="lt1"/>
                </a:solidFill>
                <a:latin typeface="Quattrocento Sans"/>
                <a:ea typeface="Quattrocento Sans"/>
                <a:cs typeface="Quattrocento Sans"/>
                <a:sym typeface="Quattrocento Sans"/>
              </a:rPr>
              <a:t>Part Two:</a:t>
            </a:r>
            <a:endParaRPr b="1" sz="3000">
              <a:solidFill>
                <a:schemeClr val="lt1"/>
              </a:solidFill>
              <a:latin typeface="Quattrocento Sans"/>
              <a:ea typeface="Quattrocento Sans"/>
              <a:cs typeface="Quattrocento Sans"/>
              <a:sym typeface="Quattrocento Sans"/>
            </a:endParaRPr>
          </a:p>
          <a:p>
            <a:pPr indent="0" lvl="0" marL="0" rtl="0" algn="l">
              <a:lnSpc>
                <a:spcPct val="90000"/>
              </a:lnSpc>
              <a:spcBef>
                <a:spcPts val="0"/>
              </a:spcBef>
              <a:spcAft>
                <a:spcPts val="0"/>
              </a:spcAft>
              <a:buClr>
                <a:schemeClr val="lt1"/>
              </a:buClr>
              <a:buSzPts val="3000"/>
              <a:buFont typeface="Century Schoolbook"/>
              <a:buNone/>
            </a:pPr>
            <a:r>
              <a:t/>
            </a:r>
            <a:endParaRPr b="1" sz="1000">
              <a:solidFill>
                <a:schemeClr val="lt1"/>
              </a:solidFill>
              <a:latin typeface="Quattrocento Sans"/>
              <a:ea typeface="Quattrocento Sans"/>
              <a:cs typeface="Quattrocento Sans"/>
              <a:sym typeface="Quattrocento Sans"/>
            </a:endParaRPr>
          </a:p>
          <a:p>
            <a:pPr indent="0" lvl="0" marL="0" rtl="0" algn="ctr">
              <a:lnSpc>
                <a:spcPct val="90000"/>
              </a:lnSpc>
              <a:spcBef>
                <a:spcPts val="0"/>
              </a:spcBef>
              <a:spcAft>
                <a:spcPts val="0"/>
              </a:spcAft>
              <a:buClr>
                <a:schemeClr val="lt1"/>
              </a:buClr>
              <a:buSzPts val="3000"/>
              <a:buFont typeface="Century Schoolbook"/>
              <a:buNone/>
            </a:pPr>
            <a:r>
              <a:rPr b="1" lang="en" sz="3000">
                <a:solidFill>
                  <a:schemeClr val="lt1"/>
                </a:solidFill>
                <a:latin typeface="Quattrocento Sans"/>
                <a:ea typeface="Quattrocento Sans"/>
                <a:cs typeface="Quattrocento Sans"/>
                <a:sym typeface="Quattrocento Sans"/>
              </a:rPr>
              <a:t>Now</a:t>
            </a:r>
            <a:endParaRPr b="1" sz="3000">
              <a:solidFill>
                <a:schemeClr val="lt1"/>
              </a:solidFill>
              <a:latin typeface="Quattrocento Sans"/>
              <a:ea typeface="Quattrocento Sans"/>
              <a:cs typeface="Quattrocento Sans"/>
              <a:sym typeface="Quattrocento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36"/>
          <p:cNvSpPr txBox="1"/>
          <p:nvPr/>
        </p:nvSpPr>
        <p:spPr>
          <a:xfrm>
            <a:off x="862381" y="372903"/>
            <a:ext cx="2786100" cy="4275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2060"/>
              </a:buClr>
              <a:buSzPts val="2400"/>
              <a:buFont typeface="Calibri"/>
              <a:buNone/>
            </a:pPr>
            <a:r>
              <a:rPr i="0" lang="en" sz="2400" u="none" cap="none" strike="noStrike">
                <a:solidFill>
                  <a:schemeClr val="dk2"/>
                </a:solidFill>
                <a:latin typeface="Quattrocento Sans"/>
                <a:ea typeface="Quattrocento Sans"/>
                <a:cs typeface="Quattrocento Sans"/>
                <a:sym typeface="Quattrocento Sans"/>
              </a:rPr>
              <a:t>April 22, 1993</a:t>
            </a:r>
            <a:endParaRPr i="0" sz="2400" u="none" cap="none" strike="noStrike">
              <a:solidFill>
                <a:schemeClr val="dk2"/>
              </a:solidFill>
              <a:latin typeface="Quattrocento Sans"/>
              <a:ea typeface="Quattrocento Sans"/>
              <a:cs typeface="Quattrocento Sans"/>
              <a:sym typeface="Quattrocento Sans"/>
            </a:endParaRPr>
          </a:p>
        </p:txBody>
      </p:sp>
      <p:pic>
        <p:nvPicPr>
          <p:cNvPr descr="mosaic_browser.jpg" id="213" name="Google Shape;213;p36"/>
          <p:cNvPicPr preferRelativeResize="0"/>
          <p:nvPr/>
        </p:nvPicPr>
        <p:blipFill rotWithShape="1">
          <a:blip r:embed="rId3">
            <a:alphaModFix/>
          </a:blip>
          <a:srcRect b="0" l="0" r="0" t="0"/>
          <a:stretch/>
        </p:blipFill>
        <p:spPr>
          <a:xfrm>
            <a:off x="924993" y="870174"/>
            <a:ext cx="2660925" cy="3288851"/>
          </a:xfrm>
          <a:prstGeom prst="rect">
            <a:avLst/>
          </a:prstGeom>
          <a:noFill/>
          <a:ln cap="flat" cmpd="sng" w="19050">
            <a:solidFill>
              <a:srgbClr val="888888"/>
            </a:solidFill>
            <a:prstDash val="solid"/>
            <a:round/>
            <a:headEnd len="sm" w="sm" type="none"/>
            <a:tailEnd len="sm" w="sm" type="none"/>
          </a:ln>
        </p:spPr>
      </p:pic>
      <p:sp>
        <p:nvSpPr>
          <p:cNvPr id="214" name="Google Shape;214;p3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fontScale="92500" lnSpcReduction="10000"/>
          </a:bodyPr>
          <a:lstStyle/>
          <a:p>
            <a:pPr indent="0" lvl="0" marL="0" rtl="0" algn="l">
              <a:lnSpc>
                <a:spcPct val="100000"/>
              </a:lnSpc>
              <a:spcBef>
                <a:spcPts val="0"/>
              </a:spcBef>
              <a:spcAft>
                <a:spcPts val="0"/>
              </a:spcAft>
              <a:buClr>
                <a:srgbClr val="000000"/>
              </a:buClr>
              <a:buSzPct val="100000"/>
              <a:buFont typeface="Arial"/>
              <a:buNone/>
            </a:pPr>
            <a:r>
              <a:rPr lang="en" sz="2000">
                <a:latin typeface="Quattrocento Sans"/>
                <a:ea typeface="Quattrocento Sans"/>
                <a:cs typeface="Quattrocento Sans"/>
                <a:sym typeface="Quattrocento Sans"/>
              </a:rPr>
              <a:t>Anyone with an internet connection can communicate anything at all to anyone else with an internet connection …</a:t>
            </a:r>
            <a:endParaRPr sz="2000">
              <a:latin typeface="Quattrocento Sans"/>
              <a:ea typeface="Quattrocento Sans"/>
              <a:cs typeface="Quattrocento Sans"/>
              <a:sym typeface="Quattrocento Sans"/>
            </a:endParaRPr>
          </a:p>
          <a:p>
            <a:pPr indent="0" lvl="0" marL="342900" rtl="0" algn="l">
              <a:lnSpc>
                <a:spcPct val="100000"/>
              </a:lnSpc>
              <a:spcBef>
                <a:spcPts val="0"/>
              </a:spcBef>
              <a:spcAft>
                <a:spcPts val="0"/>
              </a:spcAft>
              <a:buClr>
                <a:srgbClr val="000000"/>
              </a:buClr>
              <a:buSzPct val="100000"/>
              <a:buFont typeface="Arial"/>
              <a:buNone/>
            </a:pPr>
            <a:r>
              <a:t/>
            </a:r>
            <a:endParaRPr sz="2000">
              <a:latin typeface="Quattrocento Sans"/>
              <a:ea typeface="Quattrocento Sans"/>
              <a:cs typeface="Quattrocento Sans"/>
              <a:sym typeface="Quattrocento Sans"/>
            </a:endParaRPr>
          </a:p>
          <a:p>
            <a:pPr indent="0" lvl="0" marL="0" rtl="0" algn="l">
              <a:lnSpc>
                <a:spcPct val="100000"/>
              </a:lnSpc>
              <a:spcBef>
                <a:spcPts val="0"/>
              </a:spcBef>
              <a:spcAft>
                <a:spcPts val="0"/>
              </a:spcAft>
              <a:buClr>
                <a:srgbClr val="000000"/>
              </a:buClr>
              <a:buSzPct val="100000"/>
              <a:buFont typeface="Arial"/>
              <a:buNone/>
            </a:pPr>
            <a:r>
              <a:rPr lang="en" sz="2000">
                <a:latin typeface="Quattrocento Sans"/>
                <a:ea typeface="Quattrocento Sans"/>
                <a:cs typeface="Quattrocento Sans"/>
                <a:sym typeface="Quattrocento Sans"/>
              </a:rPr>
              <a:t>• Without a pause or delete button</a:t>
            </a:r>
            <a:endParaRPr sz="2000">
              <a:latin typeface="Quattrocento Sans"/>
              <a:ea typeface="Quattrocento Sans"/>
              <a:cs typeface="Quattrocento Sans"/>
              <a:sym typeface="Quattrocento Sans"/>
            </a:endParaRPr>
          </a:p>
          <a:p>
            <a:pPr indent="0" lvl="0" marL="0" rtl="0" algn="l">
              <a:lnSpc>
                <a:spcPct val="100000"/>
              </a:lnSpc>
              <a:spcBef>
                <a:spcPts val="0"/>
              </a:spcBef>
              <a:spcAft>
                <a:spcPts val="0"/>
              </a:spcAft>
              <a:buClr>
                <a:srgbClr val="000000"/>
              </a:buClr>
              <a:buSzPct val="100000"/>
              <a:buFont typeface="Arial"/>
              <a:buNone/>
            </a:pPr>
            <a:r>
              <a:t/>
            </a:r>
            <a:endParaRPr sz="2000">
              <a:latin typeface="Quattrocento Sans"/>
              <a:ea typeface="Quattrocento Sans"/>
              <a:cs typeface="Quattrocento Sans"/>
              <a:sym typeface="Quattrocento Sans"/>
            </a:endParaRPr>
          </a:p>
          <a:p>
            <a:pPr indent="0" lvl="0" marL="0" rtl="0" algn="l">
              <a:lnSpc>
                <a:spcPct val="100000"/>
              </a:lnSpc>
              <a:spcBef>
                <a:spcPts val="0"/>
              </a:spcBef>
              <a:spcAft>
                <a:spcPts val="0"/>
              </a:spcAft>
              <a:buClr>
                <a:srgbClr val="000000"/>
              </a:buClr>
              <a:buSzPct val="100000"/>
              <a:buFont typeface="Arial"/>
              <a:buNone/>
            </a:pPr>
            <a:r>
              <a:rPr lang="en" sz="2000">
                <a:latin typeface="Quattrocento Sans"/>
                <a:ea typeface="Quattrocento Sans"/>
                <a:cs typeface="Quattrocento Sans"/>
                <a:sym typeface="Quattrocento Sans"/>
              </a:rPr>
              <a:t>• Without identity or verification</a:t>
            </a:r>
            <a:endParaRPr sz="2000">
              <a:latin typeface="Quattrocento Sans"/>
              <a:ea typeface="Quattrocento Sans"/>
              <a:cs typeface="Quattrocento Sans"/>
              <a:sym typeface="Quattrocento Sans"/>
            </a:endParaRPr>
          </a:p>
          <a:p>
            <a:pPr indent="0" lvl="0" marL="0" rtl="0" algn="l">
              <a:lnSpc>
                <a:spcPct val="100000"/>
              </a:lnSpc>
              <a:spcBef>
                <a:spcPts val="0"/>
              </a:spcBef>
              <a:spcAft>
                <a:spcPts val="0"/>
              </a:spcAft>
              <a:buClr>
                <a:srgbClr val="000000"/>
              </a:buClr>
              <a:buSzPct val="100000"/>
              <a:buFont typeface="Arial"/>
              <a:buNone/>
            </a:pPr>
            <a:r>
              <a:t/>
            </a:r>
            <a:endParaRPr sz="2000">
              <a:latin typeface="Quattrocento Sans"/>
              <a:ea typeface="Quattrocento Sans"/>
              <a:cs typeface="Quattrocento Sans"/>
              <a:sym typeface="Quattrocento Sans"/>
            </a:endParaRPr>
          </a:p>
          <a:p>
            <a:pPr indent="0" lvl="0" marL="0" rtl="0" algn="l">
              <a:lnSpc>
                <a:spcPct val="100000"/>
              </a:lnSpc>
              <a:spcBef>
                <a:spcPts val="0"/>
              </a:spcBef>
              <a:spcAft>
                <a:spcPts val="0"/>
              </a:spcAft>
              <a:buClr>
                <a:srgbClr val="000000"/>
              </a:buClr>
              <a:buSzPct val="100000"/>
              <a:buFont typeface="Arial"/>
              <a:buNone/>
            </a:pPr>
            <a:r>
              <a:rPr lang="en" sz="2000">
                <a:latin typeface="Quattrocento Sans"/>
                <a:ea typeface="Quattrocento Sans"/>
                <a:cs typeface="Quattrocento Sans"/>
                <a:sym typeface="Quattrocento Sans"/>
              </a:rPr>
              <a:t>• Without an editor or expertise</a:t>
            </a:r>
            <a:endParaRPr sz="2000">
              <a:latin typeface="Quattrocento Sans"/>
              <a:ea typeface="Quattrocento Sans"/>
              <a:cs typeface="Quattrocento Sans"/>
              <a:sym typeface="Quattrocento Sans"/>
            </a:endParaRPr>
          </a:p>
          <a:p>
            <a:pPr indent="0" lvl="0" marL="0" rtl="0" algn="l">
              <a:lnSpc>
                <a:spcPct val="100000"/>
              </a:lnSpc>
              <a:spcBef>
                <a:spcPts val="0"/>
              </a:spcBef>
              <a:spcAft>
                <a:spcPts val="0"/>
              </a:spcAft>
              <a:buClr>
                <a:srgbClr val="000000"/>
              </a:buClr>
              <a:buSzPct val="100000"/>
              <a:buFont typeface="Arial"/>
              <a:buNone/>
            </a:pPr>
            <a:r>
              <a:t/>
            </a:r>
            <a:endParaRPr sz="2000">
              <a:latin typeface="Quattrocento Sans"/>
              <a:ea typeface="Quattrocento Sans"/>
              <a:cs typeface="Quattrocento Sans"/>
              <a:sym typeface="Quattrocento Sans"/>
            </a:endParaRPr>
          </a:p>
          <a:p>
            <a:pPr indent="0" lvl="0" marL="0" rtl="0" algn="l">
              <a:lnSpc>
                <a:spcPct val="100000"/>
              </a:lnSpc>
              <a:spcBef>
                <a:spcPts val="0"/>
              </a:spcBef>
              <a:spcAft>
                <a:spcPts val="0"/>
              </a:spcAft>
              <a:buClr>
                <a:srgbClr val="000000"/>
              </a:buClr>
              <a:buSzPct val="100000"/>
              <a:buFont typeface="Arial"/>
              <a:buNone/>
            </a:pPr>
            <a:r>
              <a:rPr lang="en" sz="2000">
                <a:latin typeface="Quattrocento Sans"/>
                <a:ea typeface="Quattrocento Sans"/>
                <a:cs typeface="Quattrocento Sans"/>
                <a:sym typeface="Quattrocento Sans"/>
              </a:rPr>
              <a:t>• Without data security or privacy</a:t>
            </a:r>
            <a:endParaRPr sz="2000">
              <a:latin typeface="Quattrocento Sans"/>
              <a:ea typeface="Quattrocento Sans"/>
              <a:cs typeface="Quattrocento Sans"/>
              <a:sym typeface="Quattrocento Sans"/>
            </a:endParaRPr>
          </a:p>
          <a:p>
            <a:pPr indent="0" lvl="0" marL="0" rtl="0" algn="l">
              <a:spcBef>
                <a:spcPts val="0"/>
              </a:spcBef>
              <a:spcAft>
                <a:spcPts val="1200"/>
              </a:spcAft>
              <a:buNone/>
            </a:pPr>
            <a:r>
              <a:t/>
            </a:r>
            <a:endParaRPr/>
          </a:p>
        </p:txBody>
      </p:sp>
      <p:sp>
        <p:nvSpPr>
          <p:cNvPr id="215" name="Google Shape;215;p36"/>
          <p:cNvSpPr txBox="1"/>
          <p:nvPr/>
        </p:nvSpPr>
        <p:spPr>
          <a:xfrm>
            <a:off x="858831" y="4158056"/>
            <a:ext cx="2713500" cy="699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2060"/>
              </a:buClr>
              <a:buSzPts val="1400"/>
              <a:buFont typeface="Calibri"/>
              <a:buNone/>
            </a:pPr>
            <a:r>
              <a:rPr i="1" lang="en" sz="1600" u="none" cap="none" strike="noStrike">
                <a:solidFill>
                  <a:schemeClr val="dk2"/>
                </a:solidFill>
                <a:latin typeface="Quattrocento Sans"/>
                <a:ea typeface="Quattrocento Sans"/>
                <a:cs typeface="Quattrocento Sans"/>
                <a:sym typeface="Quattrocento Sans"/>
              </a:rPr>
              <a:t>How do we prepare students for this world? </a:t>
            </a:r>
            <a:endParaRPr i="1" sz="1600" u="none" cap="none" strike="noStrike">
              <a:solidFill>
                <a:schemeClr val="dk2"/>
              </a:solidFill>
              <a:latin typeface="Quattrocento Sans"/>
              <a:ea typeface="Quattrocento Sans"/>
              <a:cs typeface="Quattrocento Sans"/>
              <a:sym typeface="Quattrocento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descr="mosaic_browser.jpg" id="220" name="Google Shape;220;p37"/>
          <p:cNvPicPr preferRelativeResize="0"/>
          <p:nvPr/>
        </p:nvPicPr>
        <p:blipFill rotWithShape="1">
          <a:blip r:embed="rId3">
            <a:alphaModFix/>
          </a:blip>
          <a:srcRect b="0" l="0" r="0" t="0"/>
          <a:stretch/>
        </p:blipFill>
        <p:spPr>
          <a:xfrm>
            <a:off x="924993" y="870174"/>
            <a:ext cx="2660925" cy="3288851"/>
          </a:xfrm>
          <a:prstGeom prst="rect">
            <a:avLst/>
          </a:prstGeom>
          <a:noFill/>
          <a:ln cap="flat" cmpd="sng" w="19050">
            <a:solidFill>
              <a:srgbClr val="888888"/>
            </a:solidFill>
            <a:prstDash val="solid"/>
            <a:round/>
            <a:headEnd len="sm" w="sm" type="none"/>
            <a:tailEnd len="sm" w="sm" type="none"/>
          </a:ln>
        </p:spPr>
      </p:pic>
      <p:sp>
        <p:nvSpPr>
          <p:cNvPr id="221" name="Google Shape;221;p3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lnSpcReduction="20000"/>
          </a:bodyPr>
          <a:lstStyle/>
          <a:p>
            <a:pPr indent="0" lvl="0" marL="0" rtl="0" algn="ctr">
              <a:spcBef>
                <a:spcPts val="0"/>
              </a:spcBef>
              <a:spcAft>
                <a:spcPts val="0"/>
              </a:spcAft>
              <a:buNone/>
            </a:pPr>
            <a:r>
              <a:rPr lang="en" sz="4200">
                <a:latin typeface="Quattrocento Sans"/>
                <a:ea typeface="Quattrocento Sans"/>
                <a:cs typeface="Quattrocento Sans"/>
                <a:sym typeface="Quattrocento Sans"/>
              </a:rPr>
              <a:t>“Sequestered Problem Solving”</a:t>
            </a:r>
            <a:endParaRPr sz="4200">
              <a:latin typeface="Quattrocento Sans"/>
              <a:ea typeface="Quattrocento Sans"/>
              <a:cs typeface="Quattrocento Sans"/>
              <a:sym typeface="Quattrocento Sans"/>
            </a:endParaRPr>
          </a:p>
          <a:p>
            <a:pPr indent="0" lvl="0" marL="0" rtl="0" algn="ctr">
              <a:spcBef>
                <a:spcPts val="1200"/>
              </a:spcBef>
              <a:spcAft>
                <a:spcPts val="1200"/>
              </a:spcAft>
              <a:buNone/>
            </a:pPr>
            <a:r>
              <a:rPr lang="en" sz="3000">
                <a:latin typeface="Quattrocento Sans"/>
                <a:ea typeface="Quattrocento Sans"/>
                <a:cs typeface="Quattrocento Sans"/>
                <a:sym typeface="Quattrocento Sans"/>
              </a:rPr>
              <a:t>(Really? Is this the best we can do? In 2023?)</a:t>
            </a:r>
            <a:endParaRPr sz="3000">
              <a:latin typeface="Quattrocento Sans"/>
              <a:ea typeface="Quattrocento Sans"/>
              <a:cs typeface="Quattrocento Sans"/>
              <a:sym typeface="Quattrocento Sans"/>
            </a:endParaRPr>
          </a:p>
        </p:txBody>
      </p:sp>
      <p:sp>
        <p:nvSpPr>
          <p:cNvPr id="222" name="Google Shape;222;p37"/>
          <p:cNvSpPr txBox="1"/>
          <p:nvPr/>
        </p:nvSpPr>
        <p:spPr>
          <a:xfrm>
            <a:off x="858831" y="4158056"/>
            <a:ext cx="2713500" cy="6993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2060"/>
              </a:buClr>
              <a:buSzPts val="1400"/>
              <a:buFont typeface="Calibri"/>
              <a:buNone/>
            </a:pPr>
            <a:r>
              <a:rPr i="1" lang="en" sz="1600" u="none" cap="none" strike="noStrike">
                <a:solidFill>
                  <a:schemeClr val="dk2"/>
                </a:solidFill>
                <a:latin typeface="Quattrocento Sans"/>
                <a:ea typeface="Quattrocento Sans"/>
                <a:cs typeface="Quattrocento Sans"/>
                <a:sym typeface="Quattrocento Sans"/>
              </a:rPr>
              <a:t>How do we prepare students for this world? </a:t>
            </a:r>
            <a:endParaRPr i="1" sz="1600" u="none" cap="none" strike="noStrike">
              <a:solidFill>
                <a:schemeClr val="dk2"/>
              </a:solidFill>
              <a:latin typeface="Quattrocento Sans"/>
              <a:ea typeface="Quattrocento Sans"/>
              <a:cs typeface="Quattrocento Sans"/>
              <a:sym typeface="Quattrocento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8"/>
          <p:cNvSpPr/>
          <p:nvPr/>
        </p:nvSpPr>
        <p:spPr>
          <a:xfrm>
            <a:off x="511200" y="121050"/>
            <a:ext cx="8121600" cy="765600"/>
          </a:xfrm>
          <a:prstGeom prst="rect">
            <a:avLst/>
          </a:prstGeom>
          <a:no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rPr lang="en" sz="2300">
                <a:solidFill>
                  <a:schemeClr val="lt1"/>
                </a:solidFill>
                <a:latin typeface="Quattrocento Sans"/>
                <a:ea typeface="Quattrocento Sans"/>
                <a:cs typeface="Quattrocento Sans"/>
                <a:sym typeface="Quattrocento Sans"/>
              </a:rPr>
              <a:t>November 30, 2022: ChatGPT (1 million+ subscribers in 5 days)</a:t>
            </a:r>
            <a:endParaRPr i="0" sz="2300" u="none" cap="none" strike="noStrike">
              <a:solidFill>
                <a:schemeClr val="lt1"/>
              </a:solidFill>
              <a:latin typeface="Quattrocento Sans"/>
              <a:ea typeface="Quattrocento Sans"/>
              <a:cs typeface="Quattrocento Sans"/>
              <a:sym typeface="Quattrocento Sans"/>
            </a:endParaRPr>
          </a:p>
        </p:txBody>
      </p:sp>
      <p:pic>
        <p:nvPicPr>
          <p:cNvPr id="228" name="Google Shape;228;p38"/>
          <p:cNvPicPr preferRelativeResize="0"/>
          <p:nvPr/>
        </p:nvPicPr>
        <p:blipFill>
          <a:blip r:embed="rId3">
            <a:alphaModFix/>
          </a:blip>
          <a:stretch>
            <a:fillRect/>
          </a:stretch>
        </p:blipFill>
        <p:spPr>
          <a:xfrm>
            <a:off x="511150" y="952474"/>
            <a:ext cx="8121708" cy="3815001"/>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9"/>
          <p:cNvSpPr txBox="1"/>
          <p:nvPr/>
        </p:nvSpPr>
        <p:spPr>
          <a:xfrm>
            <a:off x="4932113" y="723956"/>
            <a:ext cx="3928500" cy="3531000"/>
          </a:xfrm>
          <a:prstGeom prst="rect">
            <a:avLst/>
          </a:prstGeom>
          <a:noFill/>
          <a:ln>
            <a:noFill/>
          </a:ln>
        </p:spPr>
        <p:txBody>
          <a:bodyPr anchorCtr="0" anchor="t" bIns="34275" lIns="68575" spcFirstLastPara="1" rIns="68575" wrap="square" tIns="34275">
            <a:noAutofit/>
          </a:bodyPr>
          <a:lstStyle/>
          <a:p>
            <a:pPr indent="-285750" lvl="0" marL="342900" marR="0" rtl="0" algn="l">
              <a:lnSpc>
                <a:spcPct val="115000"/>
              </a:lnSpc>
              <a:spcBef>
                <a:spcPts val="0"/>
              </a:spcBef>
              <a:spcAft>
                <a:spcPts val="0"/>
              </a:spcAft>
              <a:buClr>
                <a:srgbClr val="FFFFFF"/>
              </a:buClr>
              <a:buSzPts val="1900"/>
              <a:buFont typeface="Quattrocento Sans"/>
              <a:buChar char="●"/>
            </a:pPr>
            <a:r>
              <a:rPr i="0" lang="en" sz="1900" u="none" cap="none" strike="noStrike">
                <a:solidFill>
                  <a:srgbClr val="FFFFFF"/>
                </a:solidFill>
                <a:latin typeface="Quattrocento Sans"/>
                <a:ea typeface="Quattrocento Sans"/>
                <a:cs typeface="Quattrocento Sans"/>
                <a:sym typeface="Quattrocento Sans"/>
              </a:rPr>
              <a:t>18 Million Undergraduates</a:t>
            </a:r>
            <a:endParaRPr i="0" sz="1900" u="none" cap="none" strike="noStrike">
              <a:solidFill>
                <a:srgbClr val="000000"/>
              </a:solidFill>
              <a:latin typeface="Quattrocento Sans"/>
              <a:ea typeface="Quattrocento Sans"/>
              <a:cs typeface="Quattrocento Sans"/>
              <a:sym typeface="Quattrocento Sans"/>
            </a:endParaRPr>
          </a:p>
          <a:p>
            <a:pPr indent="-285750" lvl="0" marL="342900" marR="0" rtl="0" algn="l">
              <a:lnSpc>
                <a:spcPct val="115000"/>
              </a:lnSpc>
              <a:spcBef>
                <a:spcPts val="0"/>
              </a:spcBef>
              <a:spcAft>
                <a:spcPts val="0"/>
              </a:spcAft>
              <a:buClr>
                <a:srgbClr val="FFFFFF"/>
              </a:buClr>
              <a:buSzPts val="1900"/>
              <a:buFont typeface="Quattrocento Sans"/>
              <a:buChar char="●"/>
            </a:pPr>
            <a:r>
              <a:rPr i="0" lang="en" sz="1900" u="none" cap="none" strike="noStrike">
                <a:solidFill>
                  <a:srgbClr val="FFFFFF"/>
                </a:solidFill>
                <a:latin typeface="Quattrocento Sans"/>
                <a:ea typeface="Quattrocento Sans"/>
                <a:cs typeface="Quattrocento Sans"/>
                <a:sym typeface="Quattrocento Sans"/>
              </a:rPr>
              <a:t>40%+ Community College</a:t>
            </a:r>
            <a:endParaRPr i="0" sz="1900" u="none" cap="none" strike="noStrike">
              <a:solidFill>
                <a:srgbClr val="000000"/>
              </a:solidFill>
              <a:latin typeface="Quattrocento Sans"/>
              <a:ea typeface="Quattrocento Sans"/>
              <a:cs typeface="Quattrocento Sans"/>
              <a:sym typeface="Quattrocento Sans"/>
            </a:endParaRPr>
          </a:p>
          <a:p>
            <a:pPr indent="-285750" lvl="0" marL="342900" marR="0" rtl="0" algn="l">
              <a:lnSpc>
                <a:spcPct val="115000"/>
              </a:lnSpc>
              <a:spcBef>
                <a:spcPts val="0"/>
              </a:spcBef>
              <a:spcAft>
                <a:spcPts val="0"/>
              </a:spcAft>
              <a:buClr>
                <a:srgbClr val="FFFFFF"/>
              </a:buClr>
              <a:buSzPts val="1900"/>
              <a:buFont typeface="Quattrocento Sans"/>
              <a:buChar char="●"/>
            </a:pPr>
            <a:r>
              <a:rPr i="0" lang="en" sz="1900" u="none" cap="none" strike="noStrike">
                <a:solidFill>
                  <a:srgbClr val="FFFFFF"/>
                </a:solidFill>
                <a:latin typeface="Quattrocento Sans"/>
                <a:ea typeface="Quattrocento Sans"/>
                <a:cs typeface="Quattrocento Sans"/>
                <a:sym typeface="Quattrocento Sans"/>
              </a:rPr>
              <a:t>40% Work &gt; 30 hours a week</a:t>
            </a:r>
            <a:endParaRPr i="0" sz="1900" u="none" cap="none" strike="noStrike">
              <a:solidFill>
                <a:srgbClr val="000000"/>
              </a:solidFill>
              <a:latin typeface="Quattrocento Sans"/>
              <a:ea typeface="Quattrocento Sans"/>
              <a:cs typeface="Quattrocento Sans"/>
              <a:sym typeface="Quattrocento Sans"/>
            </a:endParaRPr>
          </a:p>
          <a:p>
            <a:pPr indent="-285750" lvl="0" marL="342900" marR="0" rtl="0" algn="l">
              <a:lnSpc>
                <a:spcPct val="115000"/>
              </a:lnSpc>
              <a:spcBef>
                <a:spcPts val="0"/>
              </a:spcBef>
              <a:spcAft>
                <a:spcPts val="0"/>
              </a:spcAft>
              <a:buClr>
                <a:srgbClr val="FFFFFF"/>
              </a:buClr>
              <a:buSzPts val="1900"/>
              <a:buFont typeface="Quattrocento Sans"/>
              <a:buChar char="●"/>
            </a:pPr>
            <a:r>
              <a:rPr i="0" lang="en" sz="1900" u="none" cap="none" strike="noStrike">
                <a:solidFill>
                  <a:srgbClr val="FFFFFF"/>
                </a:solidFill>
                <a:latin typeface="Quattrocento Sans"/>
                <a:ea typeface="Quattrocento Sans"/>
                <a:cs typeface="Quattrocento Sans"/>
                <a:sym typeface="Quattrocento Sans"/>
              </a:rPr>
              <a:t>25% Full time school &amp; work</a:t>
            </a:r>
            <a:endParaRPr i="0" sz="1900" u="none" cap="none" strike="noStrike">
              <a:solidFill>
                <a:srgbClr val="000000"/>
              </a:solidFill>
              <a:latin typeface="Quattrocento Sans"/>
              <a:ea typeface="Quattrocento Sans"/>
              <a:cs typeface="Quattrocento Sans"/>
              <a:sym typeface="Quattrocento Sans"/>
            </a:endParaRPr>
          </a:p>
          <a:p>
            <a:pPr indent="-285750" lvl="0" marL="342900" marR="0" rtl="0" algn="l">
              <a:lnSpc>
                <a:spcPct val="115000"/>
              </a:lnSpc>
              <a:spcBef>
                <a:spcPts val="0"/>
              </a:spcBef>
              <a:spcAft>
                <a:spcPts val="0"/>
              </a:spcAft>
              <a:buClr>
                <a:srgbClr val="FFFFFF"/>
              </a:buClr>
              <a:buSzPts val="1900"/>
              <a:buFont typeface="Quattrocento Sans"/>
              <a:buChar char="●"/>
            </a:pPr>
            <a:r>
              <a:rPr i="0" lang="en" sz="1900" u="none" cap="none" strike="noStrike">
                <a:solidFill>
                  <a:srgbClr val="FFFFFF"/>
                </a:solidFill>
                <a:latin typeface="Quattrocento Sans"/>
                <a:ea typeface="Quattrocento Sans"/>
                <a:cs typeface="Quattrocento Sans"/>
                <a:sym typeface="Quattrocento Sans"/>
              </a:rPr>
              <a:t>25% Over 25 years old</a:t>
            </a:r>
            <a:endParaRPr i="0" sz="1900" u="none" cap="none" strike="noStrike">
              <a:solidFill>
                <a:srgbClr val="000000"/>
              </a:solidFill>
              <a:latin typeface="Quattrocento Sans"/>
              <a:ea typeface="Quattrocento Sans"/>
              <a:cs typeface="Quattrocento Sans"/>
              <a:sym typeface="Quattrocento Sans"/>
            </a:endParaRPr>
          </a:p>
          <a:p>
            <a:pPr indent="-285750" lvl="0" marL="342900" marR="0" rtl="0" algn="l">
              <a:lnSpc>
                <a:spcPct val="115000"/>
              </a:lnSpc>
              <a:spcBef>
                <a:spcPts val="0"/>
              </a:spcBef>
              <a:spcAft>
                <a:spcPts val="0"/>
              </a:spcAft>
              <a:buClr>
                <a:srgbClr val="FFFFFF"/>
              </a:buClr>
              <a:buSzPts val="1900"/>
              <a:buFont typeface="Quattrocento Sans"/>
              <a:buChar char="●"/>
            </a:pPr>
            <a:r>
              <a:rPr i="0" lang="en" sz="1900" u="none" cap="none" strike="noStrike">
                <a:solidFill>
                  <a:srgbClr val="FFFFFF"/>
                </a:solidFill>
                <a:latin typeface="Quattrocento Sans"/>
                <a:ea typeface="Quattrocento Sans"/>
                <a:cs typeface="Quattrocento Sans"/>
                <a:sym typeface="Quattrocento Sans"/>
              </a:rPr>
              <a:t>30% First gen college students</a:t>
            </a:r>
            <a:endParaRPr i="0" sz="1900" u="none" cap="none" strike="noStrike">
              <a:solidFill>
                <a:srgbClr val="000000"/>
              </a:solidFill>
              <a:latin typeface="Quattrocento Sans"/>
              <a:ea typeface="Quattrocento Sans"/>
              <a:cs typeface="Quattrocento Sans"/>
              <a:sym typeface="Quattrocento Sans"/>
            </a:endParaRPr>
          </a:p>
          <a:p>
            <a:pPr indent="-285750" lvl="0" marL="342900" marR="0" rtl="0" algn="l">
              <a:lnSpc>
                <a:spcPct val="115000"/>
              </a:lnSpc>
              <a:spcBef>
                <a:spcPts val="0"/>
              </a:spcBef>
              <a:spcAft>
                <a:spcPts val="0"/>
              </a:spcAft>
              <a:buClr>
                <a:srgbClr val="FFFFFF"/>
              </a:buClr>
              <a:buSzPts val="1900"/>
              <a:buFont typeface="Quattrocento Sans"/>
              <a:buChar char="●"/>
            </a:pPr>
            <a:r>
              <a:rPr i="0" lang="en" sz="1900" u="none" cap="none" strike="noStrike">
                <a:solidFill>
                  <a:srgbClr val="FFFFFF"/>
                </a:solidFill>
                <a:latin typeface="Quattrocento Sans"/>
                <a:ea typeface="Quattrocento Sans"/>
                <a:cs typeface="Quattrocento Sans"/>
                <a:sym typeface="Quattrocento Sans"/>
              </a:rPr>
              <a:t>24% Low income</a:t>
            </a:r>
            <a:endParaRPr i="0" sz="1900" u="none" cap="none" strike="noStrike">
              <a:solidFill>
                <a:srgbClr val="000000"/>
              </a:solidFill>
              <a:latin typeface="Quattrocento Sans"/>
              <a:ea typeface="Quattrocento Sans"/>
              <a:cs typeface="Quattrocento Sans"/>
              <a:sym typeface="Quattrocento Sans"/>
            </a:endParaRPr>
          </a:p>
          <a:p>
            <a:pPr indent="-285750" lvl="0" marL="342900" marR="0" rtl="0" algn="l">
              <a:lnSpc>
                <a:spcPct val="115000"/>
              </a:lnSpc>
              <a:spcBef>
                <a:spcPts val="0"/>
              </a:spcBef>
              <a:spcAft>
                <a:spcPts val="0"/>
              </a:spcAft>
              <a:buClr>
                <a:srgbClr val="FFFFFF"/>
              </a:buClr>
              <a:buSzPts val="1900"/>
              <a:buFont typeface="Quattrocento Sans"/>
              <a:buChar char="●"/>
            </a:pPr>
            <a:r>
              <a:rPr i="0" lang="en" sz="1900" u="none" cap="none" strike="noStrike">
                <a:solidFill>
                  <a:srgbClr val="FFFFFF"/>
                </a:solidFill>
                <a:latin typeface="Quattrocento Sans"/>
                <a:ea typeface="Quattrocento Sans"/>
                <a:cs typeface="Quattrocento Sans"/>
                <a:sym typeface="Quattrocento Sans"/>
              </a:rPr>
              <a:t>25% Food and housing insecurity</a:t>
            </a:r>
            <a:endParaRPr i="0" sz="1900" u="none" cap="none" strike="noStrike">
              <a:solidFill>
                <a:srgbClr val="000000"/>
              </a:solidFill>
              <a:latin typeface="Quattrocento Sans"/>
              <a:ea typeface="Quattrocento Sans"/>
              <a:cs typeface="Quattrocento Sans"/>
              <a:sym typeface="Quattrocento Sans"/>
            </a:endParaRPr>
          </a:p>
          <a:p>
            <a:pPr indent="-285750" lvl="0" marL="342900" marR="0" rtl="0" algn="l">
              <a:lnSpc>
                <a:spcPct val="115000"/>
              </a:lnSpc>
              <a:spcBef>
                <a:spcPts val="0"/>
              </a:spcBef>
              <a:spcAft>
                <a:spcPts val="0"/>
              </a:spcAft>
              <a:buClr>
                <a:srgbClr val="FFFFFF"/>
              </a:buClr>
              <a:buSzPts val="1900"/>
              <a:buFont typeface="Quattrocento Sans"/>
              <a:buChar char="●"/>
            </a:pPr>
            <a:r>
              <a:rPr i="0" lang="en" sz="1900" u="none" cap="none" strike="noStrike">
                <a:solidFill>
                  <a:srgbClr val="FFFFFF"/>
                </a:solidFill>
                <a:latin typeface="Quattrocento Sans"/>
                <a:ea typeface="Quattrocento Sans"/>
                <a:cs typeface="Quattrocento Sans"/>
                <a:sym typeface="Quattrocento Sans"/>
              </a:rPr>
              <a:t>58% Female</a:t>
            </a:r>
            <a:endParaRPr i="0" sz="1900" u="none" cap="none" strike="noStrike">
              <a:solidFill>
                <a:srgbClr val="000000"/>
              </a:solidFill>
              <a:latin typeface="Quattrocento Sans"/>
              <a:ea typeface="Quattrocento Sans"/>
              <a:cs typeface="Quattrocento Sans"/>
              <a:sym typeface="Quattrocento Sans"/>
            </a:endParaRPr>
          </a:p>
          <a:p>
            <a:pPr indent="-285750" lvl="0" marL="342900" marR="0" rtl="0" algn="l">
              <a:lnSpc>
                <a:spcPct val="115000"/>
              </a:lnSpc>
              <a:spcBef>
                <a:spcPts val="0"/>
              </a:spcBef>
              <a:spcAft>
                <a:spcPts val="0"/>
              </a:spcAft>
              <a:buClr>
                <a:srgbClr val="FFFFFF"/>
              </a:buClr>
              <a:buSzPts val="1900"/>
              <a:buFont typeface="Quattrocento Sans"/>
              <a:buChar char="●"/>
            </a:pPr>
            <a:r>
              <a:rPr i="0" lang="en" sz="1900" u="none" cap="none" strike="noStrike">
                <a:solidFill>
                  <a:srgbClr val="FFFFFF"/>
                </a:solidFill>
                <a:latin typeface="Quattrocento Sans"/>
                <a:ea typeface="Quattrocento Sans"/>
                <a:cs typeface="Quattrocento Sans"/>
                <a:sym typeface="Quattrocento Sans"/>
              </a:rPr>
              <a:t>45% Students of color</a:t>
            </a:r>
            <a:endParaRPr i="0" sz="1900" u="none" cap="none" strike="noStrike">
              <a:solidFill>
                <a:srgbClr val="000000"/>
              </a:solidFill>
              <a:latin typeface="Quattrocento Sans"/>
              <a:ea typeface="Quattrocento Sans"/>
              <a:cs typeface="Quattrocento Sans"/>
              <a:sym typeface="Quattrocento Sans"/>
            </a:endParaRPr>
          </a:p>
          <a:p>
            <a:pPr indent="-285750" lvl="0" marL="342900" marR="0" rtl="0" algn="l">
              <a:lnSpc>
                <a:spcPct val="115000"/>
              </a:lnSpc>
              <a:spcBef>
                <a:spcPts val="0"/>
              </a:spcBef>
              <a:spcAft>
                <a:spcPts val="0"/>
              </a:spcAft>
              <a:buClr>
                <a:srgbClr val="FFFFFF"/>
              </a:buClr>
              <a:buSzPts val="1900"/>
              <a:buFont typeface="Quattrocento Sans"/>
              <a:buChar char="●"/>
            </a:pPr>
            <a:r>
              <a:rPr i="0" lang="en" sz="1900" u="none" cap="none" strike="noStrike">
                <a:solidFill>
                  <a:srgbClr val="FFFFFF"/>
                </a:solidFill>
                <a:latin typeface="Quattrocento Sans"/>
                <a:ea typeface="Quattrocento Sans"/>
                <a:cs typeface="Quattrocento Sans"/>
                <a:sym typeface="Quattrocento Sans"/>
              </a:rPr>
              <a:t>0.4% at Ivies</a:t>
            </a:r>
            <a:endParaRPr i="0" sz="1900" u="none" cap="none" strike="noStrike">
              <a:solidFill>
                <a:schemeClr val="dk1"/>
              </a:solidFill>
              <a:latin typeface="Quattrocento Sans"/>
              <a:ea typeface="Quattrocento Sans"/>
              <a:cs typeface="Quattrocento Sans"/>
              <a:sym typeface="Quattrocento Sans"/>
            </a:endParaRPr>
          </a:p>
        </p:txBody>
      </p:sp>
      <p:sp>
        <p:nvSpPr>
          <p:cNvPr id="234" name="Google Shape;234;p39"/>
          <p:cNvSpPr txBox="1"/>
          <p:nvPr/>
        </p:nvSpPr>
        <p:spPr>
          <a:xfrm>
            <a:off x="4932123" y="4902013"/>
            <a:ext cx="4211877" cy="241486"/>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chemeClr val="dk1"/>
              </a:buClr>
              <a:buSzPts val="900"/>
              <a:buFont typeface="Arial"/>
              <a:buNone/>
            </a:pPr>
            <a:r>
              <a:rPr i="0" lang="en" sz="800" u="none" cap="none" strike="noStrike">
                <a:solidFill>
                  <a:schemeClr val="lt1"/>
                </a:solidFill>
                <a:latin typeface="Quattrocento Sans"/>
                <a:ea typeface="Quattrocento Sans"/>
                <a:cs typeface="Quattrocento Sans"/>
                <a:sym typeface="Quattrocento Sans"/>
              </a:rPr>
              <a:t>Gail Mellow, “The Biggest Misconception About Students Today,” </a:t>
            </a:r>
            <a:r>
              <a:rPr i="1" lang="en" sz="800" u="none" cap="none" strike="noStrike">
                <a:solidFill>
                  <a:schemeClr val="lt1"/>
                </a:solidFill>
                <a:latin typeface="Quattrocento Sans"/>
                <a:ea typeface="Quattrocento Sans"/>
                <a:cs typeface="Quattrocento Sans"/>
                <a:sym typeface="Quattrocento Sans"/>
              </a:rPr>
              <a:t>NYT, </a:t>
            </a:r>
            <a:r>
              <a:rPr i="0" lang="en" sz="800" u="none" cap="none" strike="noStrike">
                <a:solidFill>
                  <a:schemeClr val="lt1"/>
                </a:solidFill>
                <a:latin typeface="Quattrocento Sans"/>
                <a:ea typeface="Quattrocento Sans"/>
                <a:cs typeface="Quattrocento Sans"/>
                <a:sym typeface="Quattrocento Sans"/>
              </a:rPr>
              <a:t>August 28, 2017</a:t>
            </a:r>
            <a:endParaRPr i="0" sz="800" u="none" cap="none" strike="noStrike">
              <a:solidFill>
                <a:schemeClr val="lt1"/>
              </a:solidFill>
              <a:latin typeface="Quattrocento Sans"/>
              <a:ea typeface="Quattrocento Sans"/>
              <a:cs typeface="Quattrocento Sans"/>
              <a:sym typeface="Quattrocento Sans"/>
            </a:endParaRPr>
          </a:p>
        </p:txBody>
      </p:sp>
      <p:pic>
        <p:nvPicPr>
          <p:cNvPr id="235" name="Google Shape;235;p39"/>
          <p:cNvPicPr preferRelativeResize="0"/>
          <p:nvPr/>
        </p:nvPicPr>
        <p:blipFill rotWithShape="1">
          <a:blip r:embed="rId3">
            <a:alphaModFix/>
          </a:blip>
          <a:srcRect b="0" l="0" r="0" t="0"/>
          <a:stretch/>
        </p:blipFill>
        <p:spPr>
          <a:xfrm>
            <a:off x="927970" y="1019175"/>
            <a:ext cx="2578608" cy="3092958"/>
          </a:xfrm>
          <a:prstGeom prst="rect">
            <a:avLst/>
          </a:prstGeom>
          <a:noFill/>
          <a:ln cap="flat" cmpd="sng" w="19050">
            <a:solidFill>
              <a:srgbClr val="888888"/>
            </a:solidFill>
            <a:prstDash val="solid"/>
            <a:round/>
            <a:headEnd len="sm" w="sm" type="none"/>
            <a:tailEnd len="sm" w="sm" type="none"/>
          </a:ln>
        </p:spPr>
      </p:pic>
      <p:sp>
        <p:nvSpPr>
          <p:cNvPr id="236" name="Google Shape;236;p39"/>
          <p:cNvSpPr txBox="1"/>
          <p:nvPr/>
        </p:nvSpPr>
        <p:spPr>
          <a:xfrm>
            <a:off x="858839" y="4125160"/>
            <a:ext cx="2713500" cy="307125"/>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2060"/>
              </a:buClr>
              <a:buSzPts val="1400"/>
              <a:buFont typeface="Calibri"/>
              <a:buNone/>
            </a:pPr>
            <a:r>
              <a:rPr i="0" lang="en" sz="1400" u="none" cap="none" strike="noStrike">
                <a:solidFill>
                  <a:schemeClr val="dk2"/>
                </a:solidFill>
                <a:latin typeface="Quattrocento Sans"/>
                <a:ea typeface="Quattrocento Sans"/>
                <a:cs typeface="Quattrocento Sans"/>
                <a:sym typeface="Quattrocento Sans"/>
              </a:rPr>
              <a:t>Dr. Gail Mellow, President Emerita LaGuardia Community College  </a:t>
            </a:r>
            <a:endParaRPr i="0" sz="1400" u="none" cap="none" strike="noStrike">
              <a:solidFill>
                <a:schemeClr val="dk2"/>
              </a:solidFill>
              <a:latin typeface="Quattrocento Sans"/>
              <a:ea typeface="Quattrocento Sans"/>
              <a:cs typeface="Quattrocento Sans"/>
              <a:sym typeface="Quattrocento Sans"/>
            </a:endParaRPr>
          </a:p>
        </p:txBody>
      </p:sp>
      <p:sp>
        <p:nvSpPr>
          <p:cNvPr id="237" name="Google Shape;237;p39"/>
          <p:cNvSpPr txBox="1"/>
          <p:nvPr/>
        </p:nvSpPr>
        <p:spPr>
          <a:xfrm>
            <a:off x="795550" y="378731"/>
            <a:ext cx="2786100" cy="439500"/>
          </a:xfrm>
          <a:prstGeom prst="rect">
            <a:avLst/>
          </a:prstGeom>
          <a:noFill/>
          <a:ln>
            <a:noFill/>
          </a:ln>
        </p:spPr>
        <p:txBody>
          <a:bodyPr anchorCtr="0" anchor="t" bIns="68575" lIns="68575" spcFirstLastPara="1" rIns="68575" wrap="square" tIns="68575">
            <a:noAutofit/>
          </a:bodyPr>
          <a:lstStyle/>
          <a:p>
            <a:pPr indent="0" lvl="0" marL="0" marR="0" rtl="0" algn="ctr">
              <a:lnSpc>
                <a:spcPct val="100000"/>
              </a:lnSpc>
              <a:spcBef>
                <a:spcPts val="0"/>
              </a:spcBef>
              <a:spcAft>
                <a:spcPts val="0"/>
              </a:spcAft>
              <a:buClr>
                <a:srgbClr val="002060"/>
              </a:buClr>
              <a:buSzPts val="2400"/>
              <a:buFont typeface="Calibri"/>
              <a:buNone/>
            </a:pPr>
            <a:r>
              <a:rPr i="0" lang="en" sz="2400" u="none" cap="none" strike="noStrike">
                <a:solidFill>
                  <a:schemeClr val="dk2"/>
                </a:solidFill>
                <a:latin typeface="Quattrocento Sans"/>
                <a:ea typeface="Quattrocento Sans"/>
                <a:cs typeface="Quattrocento Sans"/>
                <a:sym typeface="Quattrocento Sans"/>
              </a:rPr>
              <a:t>“The Top 100%” </a:t>
            </a:r>
            <a:endParaRPr i="0" sz="2400" u="none" cap="none" strike="noStrike">
              <a:solidFill>
                <a:schemeClr val="dk2"/>
              </a:solidFill>
              <a:latin typeface="Quattrocento Sans"/>
              <a:ea typeface="Quattrocento Sans"/>
              <a:cs typeface="Quattrocento Sans"/>
              <a:sym typeface="Quattrocent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0"/>
          <p:cNvSpPr txBox="1"/>
          <p:nvPr/>
        </p:nvSpPr>
        <p:spPr>
          <a:xfrm>
            <a:off x="628657" y="193937"/>
            <a:ext cx="7886700" cy="7719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lt1"/>
              </a:buClr>
              <a:buSzPts val="3000"/>
              <a:buFont typeface="Arial"/>
              <a:buNone/>
            </a:pPr>
            <a:r>
              <a:rPr b="1" lang="en" sz="2400">
                <a:solidFill>
                  <a:schemeClr val="lt1"/>
                </a:solidFill>
                <a:latin typeface="Quattrocento Sans"/>
                <a:ea typeface="Quattrocento Sans"/>
                <a:cs typeface="Quattrocento Sans"/>
                <a:sym typeface="Quattrocento Sans"/>
              </a:rPr>
              <a:t>AMICAL Network: Global Diversities</a:t>
            </a:r>
            <a:endParaRPr sz="1000">
              <a:solidFill>
                <a:schemeClr val="lt1"/>
              </a:solidFill>
              <a:latin typeface="Calibri"/>
              <a:ea typeface="Calibri"/>
              <a:cs typeface="Calibri"/>
              <a:sym typeface="Calibri"/>
            </a:endParaRPr>
          </a:p>
        </p:txBody>
      </p:sp>
      <p:pic>
        <p:nvPicPr>
          <p:cNvPr id="243" name="Google Shape;243;p40"/>
          <p:cNvPicPr preferRelativeResize="0"/>
          <p:nvPr/>
        </p:nvPicPr>
        <p:blipFill>
          <a:blip r:embed="rId3">
            <a:alphaModFix/>
          </a:blip>
          <a:stretch>
            <a:fillRect/>
          </a:stretch>
        </p:blipFill>
        <p:spPr>
          <a:xfrm>
            <a:off x="1493726" y="1090851"/>
            <a:ext cx="6156550" cy="3537325"/>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41"/>
          <p:cNvSpPr txBox="1"/>
          <p:nvPr/>
        </p:nvSpPr>
        <p:spPr>
          <a:xfrm>
            <a:off x="4932113" y="806244"/>
            <a:ext cx="3928500" cy="3531000"/>
          </a:xfrm>
          <a:prstGeom prst="rect">
            <a:avLst/>
          </a:prstGeom>
          <a:noFill/>
          <a:ln>
            <a:noFill/>
          </a:ln>
        </p:spPr>
        <p:txBody>
          <a:bodyPr anchorCtr="0" anchor="ctr" bIns="34275" lIns="68575" spcFirstLastPara="1" rIns="68575" wrap="square" tIns="34275">
            <a:noAutofit/>
          </a:bodyPr>
          <a:lstStyle/>
          <a:p>
            <a:pPr indent="-355600" lvl="0" marL="457200" rtl="0" algn="l">
              <a:lnSpc>
                <a:spcPct val="115000"/>
              </a:lnSpc>
              <a:spcBef>
                <a:spcPts val="0"/>
              </a:spcBef>
              <a:spcAft>
                <a:spcPts val="0"/>
              </a:spcAft>
              <a:buClr>
                <a:schemeClr val="lt1"/>
              </a:buClr>
              <a:buSzPts val="2000"/>
              <a:buFont typeface="Quattrocento Sans"/>
              <a:buChar char="●"/>
            </a:pPr>
            <a:r>
              <a:rPr lang="en" sz="2000">
                <a:solidFill>
                  <a:schemeClr val="lt1"/>
                </a:solidFill>
                <a:latin typeface="Quattrocento Sans"/>
                <a:ea typeface="Quattrocento Sans"/>
                <a:cs typeface="Quattrocento Sans"/>
                <a:sym typeface="Quattrocento Sans"/>
              </a:rPr>
              <a:t>Disrupted education in over 150 countries</a:t>
            </a:r>
            <a:endParaRPr sz="2000">
              <a:solidFill>
                <a:schemeClr val="lt1"/>
              </a:solidFill>
              <a:latin typeface="Quattrocento Sans"/>
              <a:ea typeface="Quattrocento Sans"/>
              <a:cs typeface="Quattrocento Sans"/>
              <a:sym typeface="Quattrocento Sans"/>
            </a:endParaRPr>
          </a:p>
          <a:p>
            <a:pPr indent="-355600" lvl="0" marL="457200" rtl="0" algn="l">
              <a:lnSpc>
                <a:spcPct val="115000"/>
              </a:lnSpc>
              <a:spcBef>
                <a:spcPts val="0"/>
              </a:spcBef>
              <a:spcAft>
                <a:spcPts val="0"/>
              </a:spcAft>
              <a:buClr>
                <a:schemeClr val="lt1"/>
              </a:buClr>
              <a:buSzPts val="2000"/>
              <a:buFont typeface="Quattrocento Sans"/>
              <a:buChar char="●"/>
            </a:pPr>
            <a:r>
              <a:rPr lang="en" sz="2000">
                <a:solidFill>
                  <a:schemeClr val="lt1"/>
                </a:solidFill>
                <a:latin typeface="Quattrocento Sans"/>
                <a:ea typeface="Quattrocento Sans"/>
                <a:cs typeface="Quattrocento Sans"/>
                <a:sym typeface="Quattrocento Sans"/>
              </a:rPr>
              <a:t>Affected 1.6 billion students worldwide</a:t>
            </a:r>
            <a:endParaRPr sz="2000">
              <a:solidFill>
                <a:schemeClr val="lt1"/>
              </a:solidFill>
              <a:latin typeface="Quattrocento Sans"/>
              <a:ea typeface="Quattrocento Sans"/>
              <a:cs typeface="Quattrocento Sans"/>
              <a:sym typeface="Quattrocento Sans"/>
            </a:endParaRPr>
          </a:p>
          <a:p>
            <a:pPr indent="-355600" lvl="0" marL="457200" marR="0" rtl="0" algn="l">
              <a:lnSpc>
                <a:spcPct val="115000"/>
              </a:lnSpc>
              <a:spcBef>
                <a:spcPts val="0"/>
              </a:spcBef>
              <a:spcAft>
                <a:spcPts val="0"/>
              </a:spcAft>
              <a:buClr>
                <a:srgbClr val="FFFFFF"/>
              </a:buClr>
              <a:buSzPts val="2000"/>
              <a:buFont typeface="Quattrocento Sans"/>
              <a:buChar char="●"/>
            </a:pPr>
            <a:r>
              <a:rPr lang="en" sz="2000">
                <a:solidFill>
                  <a:srgbClr val="FFFFFF"/>
                </a:solidFill>
                <a:latin typeface="Quattrocento Sans"/>
                <a:ea typeface="Quattrocento Sans"/>
                <a:cs typeface="Quattrocento Sans"/>
                <a:sym typeface="Quattrocento Sans"/>
              </a:rPr>
              <a:t>87% of US college </a:t>
            </a:r>
            <a:r>
              <a:rPr lang="en" sz="2000">
                <a:solidFill>
                  <a:srgbClr val="FFFFFF"/>
                </a:solidFill>
                <a:latin typeface="Quattrocento Sans"/>
                <a:ea typeface="Quattrocento Sans"/>
                <a:cs typeface="Quattrocento Sans"/>
                <a:sym typeface="Quattrocento Sans"/>
              </a:rPr>
              <a:t>students</a:t>
            </a:r>
            <a:r>
              <a:rPr lang="en" sz="2000">
                <a:solidFill>
                  <a:srgbClr val="FFFFFF"/>
                </a:solidFill>
                <a:latin typeface="Quattrocento Sans"/>
                <a:ea typeface="Quattrocento Sans"/>
                <a:cs typeface="Quattrocento Sans"/>
                <a:sym typeface="Quattrocento Sans"/>
              </a:rPr>
              <a:t> went online during Covid</a:t>
            </a:r>
            <a:endParaRPr sz="2000">
              <a:solidFill>
                <a:srgbClr val="FFFFFF"/>
              </a:solidFill>
              <a:latin typeface="Quattrocento Sans"/>
              <a:ea typeface="Quattrocento Sans"/>
              <a:cs typeface="Quattrocento Sans"/>
              <a:sym typeface="Quattrocento Sans"/>
            </a:endParaRPr>
          </a:p>
          <a:p>
            <a:pPr indent="-355600" lvl="0" marL="457200" marR="0" rtl="0" algn="l">
              <a:lnSpc>
                <a:spcPct val="115000"/>
              </a:lnSpc>
              <a:spcBef>
                <a:spcPts val="0"/>
              </a:spcBef>
              <a:spcAft>
                <a:spcPts val="0"/>
              </a:spcAft>
              <a:buClr>
                <a:srgbClr val="FFFFFF"/>
              </a:buClr>
              <a:buSzPts val="2000"/>
              <a:buFont typeface="Quattrocento Sans"/>
              <a:buChar char="●"/>
            </a:pPr>
            <a:r>
              <a:rPr lang="en" sz="2000">
                <a:solidFill>
                  <a:srgbClr val="FFFFFF"/>
                </a:solidFill>
                <a:latin typeface="Quattrocento Sans"/>
                <a:ea typeface="Quattrocento Sans"/>
                <a:cs typeface="Quattrocento Sans"/>
                <a:sym typeface="Quattrocento Sans"/>
              </a:rPr>
              <a:t>The pandemic is far from over</a:t>
            </a:r>
            <a:endParaRPr sz="2000">
              <a:solidFill>
                <a:srgbClr val="FFFFFF"/>
              </a:solidFill>
              <a:latin typeface="Quattrocento Sans"/>
              <a:ea typeface="Quattrocento Sans"/>
              <a:cs typeface="Quattrocento Sans"/>
              <a:sym typeface="Quattrocento Sans"/>
            </a:endParaRPr>
          </a:p>
          <a:p>
            <a:pPr indent="-355600" lvl="0" marL="457200" marR="0" rtl="0" algn="l">
              <a:lnSpc>
                <a:spcPct val="115000"/>
              </a:lnSpc>
              <a:spcBef>
                <a:spcPts val="0"/>
              </a:spcBef>
              <a:spcAft>
                <a:spcPts val="0"/>
              </a:spcAft>
              <a:buClr>
                <a:srgbClr val="FFFFFF"/>
              </a:buClr>
              <a:buSzPts val="2000"/>
              <a:buFont typeface="Quattrocento Sans"/>
              <a:buChar char="●"/>
            </a:pPr>
            <a:r>
              <a:rPr lang="en" sz="2000">
                <a:solidFill>
                  <a:srgbClr val="FFFFFF"/>
                </a:solidFill>
                <a:latin typeface="Quattrocento Sans"/>
                <a:ea typeface="Quattrocento Sans"/>
                <a:cs typeface="Quattrocento Sans"/>
                <a:sym typeface="Quattrocento Sans"/>
              </a:rPr>
              <a:t>Our 2023 world is not 2019</a:t>
            </a:r>
            <a:endParaRPr sz="2000">
              <a:solidFill>
                <a:srgbClr val="FFFFFF"/>
              </a:solidFill>
              <a:latin typeface="Quattrocento Sans"/>
              <a:ea typeface="Quattrocento Sans"/>
              <a:cs typeface="Quattrocento Sans"/>
              <a:sym typeface="Quattrocento Sans"/>
            </a:endParaRPr>
          </a:p>
        </p:txBody>
      </p:sp>
      <p:pic>
        <p:nvPicPr>
          <p:cNvPr descr="CA Safe Reopening" id="249" name="Google Shape;249;p41"/>
          <p:cNvPicPr preferRelativeResize="0"/>
          <p:nvPr/>
        </p:nvPicPr>
        <p:blipFill>
          <a:blip r:embed="rId3">
            <a:alphaModFix/>
          </a:blip>
          <a:stretch>
            <a:fillRect/>
          </a:stretch>
        </p:blipFill>
        <p:spPr>
          <a:xfrm>
            <a:off x="253875" y="1399168"/>
            <a:ext cx="4056276" cy="2345170"/>
          </a:xfrm>
          <a:prstGeom prst="rect">
            <a:avLst/>
          </a:prstGeom>
          <a:noFill/>
          <a:ln cap="flat" cmpd="sng" w="19050">
            <a:solidFill>
              <a:srgbClr val="888888"/>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2"/>
          <p:cNvSpPr txBox="1"/>
          <p:nvPr/>
        </p:nvSpPr>
        <p:spPr>
          <a:xfrm>
            <a:off x="4932125" y="371100"/>
            <a:ext cx="3928500" cy="4406700"/>
          </a:xfrm>
          <a:prstGeom prst="rect">
            <a:avLst/>
          </a:prstGeom>
          <a:noFill/>
          <a:ln>
            <a:noFill/>
          </a:ln>
        </p:spPr>
        <p:txBody>
          <a:bodyPr anchorCtr="0" anchor="ctr" bIns="34275" lIns="68575" spcFirstLastPara="1" rIns="68575" wrap="square" tIns="34275">
            <a:noAutofit/>
          </a:bodyPr>
          <a:lstStyle/>
          <a:p>
            <a:pPr indent="0" lvl="0" marL="0" marR="0" rtl="0" algn="ctr">
              <a:lnSpc>
                <a:spcPct val="115000"/>
              </a:lnSpc>
              <a:spcBef>
                <a:spcPts val="0"/>
              </a:spcBef>
              <a:spcAft>
                <a:spcPts val="0"/>
              </a:spcAft>
              <a:buNone/>
            </a:pPr>
            <a:r>
              <a:rPr lang="en" sz="2000">
                <a:solidFill>
                  <a:schemeClr val="lt1"/>
                </a:solidFill>
                <a:latin typeface="Quattrocento Sans"/>
                <a:ea typeface="Quattrocento Sans"/>
                <a:cs typeface="Quattrocento Sans"/>
                <a:sym typeface="Quattrocento Sans"/>
              </a:rPr>
              <a:t>No one, in Jan 2020, would have predicted all of higher ed could go on line in a matter of days because of the pandemic crisis.  We need to remember our </a:t>
            </a:r>
            <a:r>
              <a:rPr i="1" lang="en" sz="2000">
                <a:solidFill>
                  <a:schemeClr val="lt1"/>
                </a:solidFill>
                <a:latin typeface="Quattrocento Sans"/>
                <a:ea typeface="Quattrocento Sans"/>
                <a:cs typeface="Quattrocento Sans"/>
                <a:sym typeface="Quattrocento Sans"/>
              </a:rPr>
              <a:t>own</a:t>
            </a:r>
            <a:r>
              <a:rPr lang="en" sz="2000">
                <a:solidFill>
                  <a:schemeClr val="lt1"/>
                </a:solidFill>
                <a:latin typeface="Quattrocento Sans"/>
                <a:ea typeface="Quattrocento Sans"/>
                <a:cs typeface="Quattrocento Sans"/>
                <a:sym typeface="Quattrocento Sans"/>
              </a:rPr>
              <a:t> ability (and responsibility) to react, change, transform. (To quote the great 21st century poet Taylor Swift, “It’s me. I’m the problem. It’s me.”)</a:t>
            </a:r>
            <a:endParaRPr sz="2000">
              <a:solidFill>
                <a:srgbClr val="FFFFFF"/>
              </a:solidFill>
              <a:latin typeface="Quattrocento Sans"/>
              <a:ea typeface="Quattrocento Sans"/>
              <a:cs typeface="Quattrocento Sans"/>
              <a:sym typeface="Quattrocento Sans"/>
            </a:endParaRPr>
          </a:p>
        </p:txBody>
      </p:sp>
      <p:pic>
        <p:nvPicPr>
          <p:cNvPr id="255" name="Google Shape;255;p42"/>
          <p:cNvPicPr preferRelativeResize="0"/>
          <p:nvPr/>
        </p:nvPicPr>
        <p:blipFill>
          <a:blip r:embed="rId3">
            <a:alphaModFix/>
          </a:blip>
          <a:stretch>
            <a:fillRect/>
          </a:stretch>
        </p:blipFill>
        <p:spPr>
          <a:xfrm>
            <a:off x="314325" y="1445590"/>
            <a:ext cx="3928499" cy="2257721"/>
          </a:xfrm>
          <a:prstGeom prst="rect">
            <a:avLst/>
          </a:prstGeom>
          <a:noFill/>
          <a:ln cap="flat" cmpd="sng" w="19050">
            <a:solidFill>
              <a:schemeClr val="lt2"/>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4125"/>
        </a:solidFill>
      </p:bgPr>
    </p:bg>
    <p:spTree>
      <p:nvGrpSpPr>
        <p:cNvPr id="259" name="Shape 259"/>
        <p:cNvGrpSpPr/>
        <p:nvPr/>
      </p:nvGrpSpPr>
      <p:grpSpPr>
        <a:xfrm>
          <a:off x="0" y="0"/>
          <a:ext cx="0" cy="0"/>
          <a:chOff x="0" y="0"/>
          <a:chExt cx="0" cy="0"/>
        </a:xfrm>
      </p:grpSpPr>
      <p:sp>
        <p:nvSpPr>
          <p:cNvPr id="260" name="Google Shape;260;p4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533">
                <a:latin typeface="Quattrocento Sans"/>
                <a:ea typeface="Quattrocento Sans"/>
                <a:cs typeface="Quattrocento Sans"/>
                <a:sym typeface="Quattrocento Sans"/>
              </a:rPr>
              <a:t>What </a:t>
            </a:r>
            <a:r>
              <a:rPr lang="en" sz="3533">
                <a:latin typeface="Quattrocento Sans"/>
                <a:ea typeface="Quattrocento Sans"/>
                <a:cs typeface="Quattrocento Sans"/>
                <a:sym typeface="Quattrocento Sans"/>
              </a:rPr>
              <a:t>legacy </a:t>
            </a:r>
            <a:r>
              <a:rPr lang="en" sz="3533">
                <a:latin typeface="Quattrocento Sans"/>
                <a:ea typeface="Quattrocento Sans"/>
                <a:cs typeface="Quattrocento Sans"/>
                <a:sym typeface="Quattrocento Sans"/>
              </a:rPr>
              <a:t>feature of your institution seems most </a:t>
            </a:r>
            <a:r>
              <a:rPr lang="en" sz="3533">
                <a:latin typeface="Quattrocento Sans"/>
                <a:ea typeface="Quattrocento Sans"/>
                <a:cs typeface="Quattrocento Sans"/>
                <a:sym typeface="Quattrocento Sans"/>
              </a:rPr>
              <a:t>anachronistic/irrelevant in 2023</a:t>
            </a:r>
            <a:r>
              <a:rPr lang="en" sz="3533">
                <a:latin typeface="Quattrocento Sans"/>
                <a:ea typeface="Quattrocento Sans"/>
                <a:cs typeface="Quattrocento Sans"/>
                <a:sym typeface="Quattrocento Sans"/>
              </a:rPr>
              <a:t>?</a:t>
            </a:r>
            <a:endParaRPr sz="3533">
              <a:latin typeface="Quattrocento Sans"/>
              <a:ea typeface="Quattrocento Sans"/>
              <a:cs typeface="Quattrocento Sans"/>
              <a:sym typeface="Quattrocento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4"/>
          <p:cNvSpPr/>
          <p:nvPr/>
        </p:nvSpPr>
        <p:spPr>
          <a:xfrm rot="10800000">
            <a:off x="3064042" y="1254600"/>
            <a:ext cx="3015908" cy="2634310"/>
          </a:xfrm>
          <a:custGeom>
            <a:rect b="b" l="l" r="r" t="t"/>
            <a:pathLst>
              <a:path extrusionOk="0" h="5878515" w="4995293">
                <a:moveTo>
                  <a:pt x="0" y="753160"/>
                </a:moveTo>
                <a:cubicBezTo>
                  <a:pt x="0" y="291159"/>
                  <a:pt x="43202" y="12526"/>
                  <a:pt x="505203" y="12526"/>
                </a:cubicBezTo>
                <a:lnTo>
                  <a:pt x="4565593" y="0"/>
                </a:lnTo>
                <a:cubicBezTo>
                  <a:pt x="5027594" y="0"/>
                  <a:pt x="4991670" y="557939"/>
                  <a:pt x="4991670" y="1019940"/>
                </a:cubicBezTo>
                <a:cubicBezTo>
                  <a:pt x="4987551" y="2611173"/>
                  <a:pt x="4998466" y="3223520"/>
                  <a:pt x="4994347" y="4814753"/>
                </a:cubicBezTo>
                <a:cubicBezTo>
                  <a:pt x="4994347" y="5276754"/>
                  <a:pt x="4990524" y="5878346"/>
                  <a:pt x="4528523" y="5878346"/>
                </a:cubicBezTo>
                <a:lnTo>
                  <a:pt x="581450" y="5878515"/>
                </a:lnTo>
                <a:cubicBezTo>
                  <a:pt x="119449" y="5878515"/>
                  <a:pt x="9680" y="5553789"/>
                  <a:pt x="9680" y="5091788"/>
                </a:cubicBezTo>
                <a:cubicBezTo>
                  <a:pt x="6453" y="3645579"/>
                  <a:pt x="3227" y="2199369"/>
                  <a:pt x="0" y="753160"/>
                </a:cubicBezTo>
                <a:close/>
              </a:path>
            </a:pathLst>
          </a:custGeom>
          <a:solidFill>
            <a:srgbClr val="E69138"/>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67" name="Google Shape;267;p44"/>
          <p:cNvSpPr/>
          <p:nvPr/>
        </p:nvSpPr>
        <p:spPr>
          <a:xfrm rot="-5400000">
            <a:off x="3382721" y="1209357"/>
            <a:ext cx="2401981" cy="2733511"/>
          </a:xfrm>
          <a:custGeom>
            <a:rect b="b" l="l" r="r" t="t"/>
            <a:pathLst>
              <a:path extrusionOk="0" h="5878518" w="5030327">
                <a:moveTo>
                  <a:pt x="0" y="848979"/>
                </a:moveTo>
                <a:cubicBezTo>
                  <a:pt x="0" y="386978"/>
                  <a:pt x="56369" y="12526"/>
                  <a:pt x="518370" y="12526"/>
                </a:cubicBezTo>
                <a:lnTo>
                  <a:pt x="4578760" y="0"/>
                </a:lnTo>
                <a:cubicBezTo>
                  <a:pt x="5040761" y="0"/>
                  <a:pt x="5017422" y="508926"/>
                  <a:pt x="5017422" y="970927"/>
                </a:cubicBezTo>
                <a:cubicBezTo>
                  <a:pt x="5013303" y="2562160"/>
                  <a:pt x="5033899" y="3501066"/>
                  <a:pt x="5029780" y="5092299"/>
                </a:cubicBezTo>
                <a:cubicBezTo>
                  <a:pt x="5029780" y="5554300"/>
                  <a:pt x="5003691" y="5878346"/>
                  <a:pt x="4541690" y="5878346"/>
                </a:cubicBezTo>
                <a:lnTo>
                  <a:pt x="502449" y="5878518"/>
                </a:lnTo>
                <a:cubicBezTo>
                  <a:pt x="40448" y="5878518"/>
                  <a:pt x="13167" y="5596223"/>
                  <a:pt x="13167" y="5134222"/>
                </a:cubicBezTo>
                <a:lnTo>
                  <a:pt x="0" y="848979"/>
                </a:lnTo>
                <a:close/>
              </a:path>
            </a:pathLst>
          </a:custGeom>
          <a:noFill/>
          <a:ln cap="flat" cmpd="sng" w="2857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68" name="Google Shape;268;p44"/>
          <p:cNvSpPr txBox="1"/>
          <p:nvPr>
            <p:ph idx="4294967295" type="ctrTitle"/>
          </p:nvPr>
        </p:nvSpPr>
        <p:spPr>
          <a:xfrm>
            <a:off x="3205200" y="1714200"/>
            <a:ext cx="2733600" cy="17151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3300"/>
              <a:buFont typeface="Century Schoolbook"/>
              <a:buNone/>
            </a:pPr>
            <a:r>
              <a:rPr b="1" i="0" lang="en" sz="3000" u="none" cap="none" strike="noStrike">
                <a:solidFill>
                  <a:schemeClr val="lt1"/>
                </a:solidFill>
                <a:latin typeface="Quattrocento Sans"/>
                <a:ea typeface="Quattrocento Sans"/>
                <a:cs typeface="Quattrocento Sans"/>
                <a:sym typeface="Quattrocento Sans"/>
              </a:rPr>
              <a:t>Part Three:</a:t>
            </a:r>
            <a:br>
              <a:rPr b="1" i="0" lang="en" sz="3000" u="none" cap="none" strike="noStrike">
                <a:solidFill>
                  <a:schemeClr val="lt1"/>
                </a:solidFill>
                <a:latin typeface="Quattrocento Sans"/>
                <a:ea typeface="Quattrocento Sans"/>
                <a:cs typeface="Quattrocento Sans"/>
                <a:sym typeface="Quattrocento Sans"/>
              </a:rPr>
            </a:br>
            <a:endParaRPr b="1" i="0" sz="1000" u="none" cap="none" strike="noStrike">
              <a:solidFill>
                <a:schemeClr val="lt1"/>
              </a:solidFill>
              <a:latin typeface="Quattrocento Sans"/>
              <a:ea typeface="Quattrocento Sans"/>
              <a:cs typeface="Quattrocento Sans"/>
              <a:sym typeface="Quattrocento Sans"/>
            </a:endParaRPr>
          </a:p>
          <a:p>
            <a:pPr indent="0" lvl="0" marL="0" marR="0" rtl="0" algn="ctr">
              <a:lnSpc>
                <a:spcPct val="90000"/>
              </a:lnSpc>
              <a:spcBef>
                <a:spcPts val="0"/>
              </a:spcBef>
              <a:spcAft>
                <a:spcPts val="0"/>
              </a:spcAft>
              <a:buClr>
                <a:schemeClr val="lt1"/>
              </a:buClr>
              <a:buSzPts val="3300"/>
              <a:buFont typeface="Century Schoolbook"/>
              <a:buNone/>
            </a:pPr>
            <a:r>
              <a:rPr b="1" lang="en" sz="3000">
                <a:latin typeface="Quattrocento Sans"/>
                <a:ea typeface="Quattrocento Sans"/>
                <a:cs typeface="Quattrocento Sans"/>
                <a:sym typeface="Quattrocento Sans"/>
              </a:rPr>
              <a:t>Seven Ways </a:t>
            </a:r>
            <a:br>
              <a:rPr b="1" lang="en" sz="3000">
                <a:latin typeface="Quattrocento Sans"/>
                <a:ea typeface="Quattrocento Sans"/>
                <a:cs typeface="Quattrocento Sans"/>
                <a:sym typeface="Quattrocento Sans"/>
              </a:rPr>
            </a:br>
            <a:r>
              <a:rPr b="1" lang="en" sz="3000">
                <a:latin typeface="Quattrocento Sans"/>
                <a:ea typeface="Quattrocento Sans"/>
                <a:cs typeface="Quattrocento Sans"/>
                <a:sym typeface="Quattrocento Sans"/>
              </a:rPr>
              <a:t>to Transform Higher Ed </a:t>
            </a:r>
            <a:endParaRPr b="1" i="0" sz="3000" u="none" cap="none" strike="noStrike">
              <a:solidFill>
                <a:schemeClr val="lt1"/>
              </a:solidFill>
              <a:latin typeface="Quattrocento Sans"/>
              <a:ea typeface="Quattrocento Sans"/>
              <a:cs typeface="Quattrocento Sans"/>
              <a:sym typeface="Quattrocen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27"/>
          <p:cNvPicPr preferRelativeResize="0"/>
          <p:nvPr/>
        </p:nvPicPr>
        <p:blipFill rotWithShape="1">
          <a:blip r:embed="rId3">
            <a:alphaModFix/>
          </a:blip>
          <a:srcRect b="1224" l="0" r="0" t="0"/>
          <a:stretch/>
        </p:blipFill>
        <p:spPr>
          <a:xfrm>
            <a:off x="987088" y="567463"/>
            <a:ext cx="7169825" cy="4008575"/>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45"/>
          <p:cNvSpPr/>
          <p:nvPr/>
        </p:nvSpPr>
        <p:spPr>
          <a:xfrm rot="5400000">
            <a:off x="3223271" y="251573"/>
            <a:ext cx="2697459" cy="4640353"/>
          </a:xfrm>
          <a:custGeom>
            <a:rect b="b" l="l" r="r" t="t"/>
            <a:pathLst>
              <a:path extrusionOk="0" h="5878515" w="4995294">
                <a:moveTo>
                  <a:pt x="0" y="534321"/>
                </a:moveTo>
                <a:cubicBezTo>
                  <a:pt x="0" y="72320"/>
                  <a:pt x="43202" y="12526"/>
                  <a:pt x="505203" y="12526"/>
                </a:cubicBezTo>
                <a:lnTo>
                  <a:pt x="4565593" y="0"/>
                </a:lnTo>
                <a:cubicBezTo>
                  <a:pt x="5027594" y="0"/>
                  <a:pt x="4991670" y="184880"/>
                  <a:pt x="4991670" y="646881"/>
                </a:cubicBezTo>
                <a:cubicBezTo>
                  <a:pt x="4987551" y="2238114"/>
                  <a:pt x="4998467" y="3709628"/>
                  <a:pt x="4994348" y="5300861"/>
                </a:cubicBezTo>
                <a:cubicBezTo>
                  <a:pt x="4994348" y="5762862"/>
                  <a:pt x="4990524" y="5878346"/>
                  <a:pt x="4528523" y="5878346"/>
                </a:cubicBezTo>
                <a:lnTo>
                  <a:pt x="520076" y="5878515"/>
                </a:lnTo>
                <a:cubicBezTo>
                  <a:pt x="58075" y="5878515"/>
                  <a:pt x="25024" y="5739802"/>
                  <a:pt x="25024" y="5277801"/>
                </a:cubicBezTo>
                <a:cubicBezTo>
                  <a:pt x="21797" y="3831592"/>
                  <a:pt x="3227" y="1980530"/>
                  <a:pt x="0" y="534321"/>
                </a:cubicBezTo>
                <a:close/>
              </a:path>
            </a:pathLst>
          </a:custGeom>
          <a:solidFill>
            <a:srgbClr val="E69138"/>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75" name="Google Shape;275;p45"/>
          <p:cNvSpPr/>
          <p:nvPr/>
        </p:nvSpPr>
        <p:spPr>
          <a:xfrm rot="-5400000">
            <a:off x="3418291" y="415745"/>
            <a:ext cx="2323573" cy="4309843"/>
          </a:xfrm>
          <a:custGeom>
            <a:rect b="b" l="l" r="r" t="t"/>
            <a:pathLst>
              <a:path extrusionOk="0" h="5878729" w="5017161">
                <a:moveTo>
                  <a:pt x="4359" y="544077"/>
                </a:moveTo>
                <a:cubicBezTo>
                  <a:pt x="4359" y="82076"/>
                  <a:pt x="60729" y="12526"/>
                  <a:pt x="522730" y="12526"/>
                </a:cubicBezTo>
                <a:lnTo>
                  <a:pt x="4583120" y="0"/>
                </a:lnTo>
                <a:cubicBezTo>
                  <a:pt x="5045121" y="0"/>
                  <a:pt x="5004254" y="191831"/>
                  <a:pt x="5004254" y="653832"/>
                </a:cubicBezTo>
                <a:cubicBezTo>
                  <a:pt x="5000135" y="2245065"/>
                  <a:pt x="5020733" y="3854753"/>
                  <a:pt x="5016614" y="5445986"/>
                </a:cubicBezTo>
                <a:cubicBezTo>
                  <a:pt x="5016614" y="5907987"/>
                  <a:pt x="5008051" y="5878346"/>
                  <a:pt x="4546050" y="5878346"/>
                </a:cubicBezTo>
                <a:lnTo>
                  <a:pt x="506809" y="5878518"/>
                </a:lnTo>
                <a:cubicBezTo>
                  <a:pt x="44808" y="5878518"/>
                  <a:pt x="0" y="5876734"/>
                  <a:pt x="0" y="5414733"/>
                </a:cubicBezTo>
                <a:cubicBezTo>
                  <a:pt x="1453" y="3892815"/>
                  <a:pt x="2906" y="2065995"/>
                  <a:pt x="4359" y="544077"/>
                </a:cubicBezTo>
                <a:close/>
              </a:path>
            </a:pathLst>
          </a:custGeom>
          <a:noFill/>
          <a:ln cap="flat" cmpd="sng" w="381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276" name="Google Shape;276;p45"/>
          <p:cNvSpPr txBox="1"/>
          <p:nvPr>
            <p:ph type="title"/>
          </p:nvPr>
        </p:nvSpPr>
        <p:spPr>
          <a:xfrm>
            <a:off x="2507825" y="1755050"/>
            <a:ext cx="4144500" cy="10128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lt1"/>
              </a:buClr>
              <a:buSzPts val="3300"/>
              <a:buFont typeface="Century Schoolbook"/>
              <a:buNone/>
            </a:pPr>
            <a:r>
              <a:rPr lang="en" sz="2200">
                <a:latin typeface="Quattrocento Sans"/>
                <a:ea typeface="Quattrocento Sans"/>
                <a:cs typeface="Quattrocento Sans"/>
                <a:sym typeface="Quattrocento Sans"/>
              </a:rPr>
              <a:t>We cannot change structural inequality with good will. </a:t>
            </a:r>
            <a:endParaRPr sz="2200">
              <a:latin typeface="Quattrocento Sans"/>
              <a:ea typeface="Quattrocento Sans"/>
              <a:cs typeface="Quattrocento Sans"/>
              <a:sym typeface="Quattrocento Sans"/>
            </a:endParaRPr>
          </a:p>
          <a:p>
            <a:pPr indent="0" lvl="0" marL="0" rtl="0" algn="ctr">
              <a:lnSpc>
                <a:spcPct val="90000"/>
              </a:lnSpc>
              <a:spcBef>
                <a:spcPts val="0"/>
              </a:spcBef>
              <a:spcAft>
                <a:spcPts val="0"/>
              </a:spcAft>
              <a:buClr>
                <a:schemeClr val="lt1"/>
              </a:buClr>
              <a:buSzPts val="3300"/>
              <a:buFont typeface="Century Schoolbook"/>
              <a:buNone/>
            </a:pPr>
            <a:br>
              <a:rPr lang="en" sz="2200">
                <a:latin typeface="Quattrocento Sans"/>
                <a:ea typeface="Quattrocento Sans"/>
                <a:cs typeface="Quattrocento Sans"/>
                <a:sym typeface="Quattrocento Sans"/>
              </a:rPr>
            </a:br>
            <a:r>
              <a:rPr lang="en" sz="2200">
                <a:latin typeface="Quattrocento Sans"/>
                <a:ea typeface="Quattrocento Sans"/>
                <a:cs typeface="Quattrocento Sans"/>
                <a:sym typeface="Quattrocento Sans"/>
              </a:rPr>
              <a:t>We must design new structures with equality at the core. </a:t>
            </a:r>
            <a:endParaRPr sz="2200">
              <a:latin typeface="Quattrocento Sans"/>
              <a:ea typeface="Quattrocento Sans"/>
              <a:cs typeface="Quattrocento Sans"/>
              <a:sym typeface="Quattrocento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6"/>
          <p:cNvSpPr/>
          <p:nvPr/>
        </p:nvSpPr>
        <p:spPr>
          <a:xfrm rot="10800000">
            <a:off x="797250" y="1908750"/>
            <a:ext cx="3112500" cy="2811600"/>
          </a:xfrm>
          <a:prstGeom prst="triangle">
            <a:avLst>
              <a:gd fmla="val 50000" name="adj"/>
            </a:avLst>
          </a:prstGeom>
          <a:solidFill>
            <a:srgbClr val="FF9900"/>
          </a:solidFill>
          <a:ln cap="flat" cmpd="sng" w="76200">
            <a:solidFill>
              <a:srgbClr val="EFEFEF"/>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lnSpc>
                <a:spcPct val="150000"/>
              </a:lnSpc>
              <a:spcBef>
                <a:spcPts val="0"/>
              </a:spcBef>
              <a:spcAft>
                <a:spcPts val="0"/>
              </a:spcAft>
              <a:buClr>
                <a:srgbClr val="000000"/>
              </a:buClr>
              <a:buSzPts val="4000"/>
              <a:buFont typeface="Arial"/>
              <a:buNone/>
            </a:pPr>
            <a:r>
              <a:t/>
            </a:r>
            <a:endParaRPr b="0" i="0" sz="1900" u="none" cap="none" strike="noStrike">
              <a:solidFill>
                <a:srgbClr val="000000"/>
              </a:solidFill>
              <a:latin typeface="Arial"/>
              <a:ea typeface="Arial"/>
              <a:cs typeface="Arial"/>
              <a:sym typeface="Arial"/>
            </a:endParaRPr>
          </a:p>
        </p:txBody>
      </p:sp>
      <p:sp>
        <p:nvSpPr>
          <p:cNvPr id="282" name="Google Shape;282;p46"/>
          <p:cNvSpPr txBox="1"/>
          <p:nvPr/>
        </p:nvSpPr>
        <p:spPr>
          <a:xfrm>
            <a:off x="1036050" y="2020894"/>
            <a:ext cx="2560800" cy="18081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3000"/>
              <a:buFont typeface="Arial"/>
              <a:buNone/>
            </a:pPr>
            <a:r>
              <a:rPr b="1" i="0" lang="en" sz="3000" u="none" cap="none" strike="noStrike">
                <a:solidFill>
                  <a:srgbClr val="FFFFFF"/>
                </a:solidFill>
                <a:latin typeface="Quattrocento Sans"/>
                <a:ea typeface="Quattrocento Sans"/>
                <a:cs typeface="Quattrocento Sans"/>
                <a:sym typeface="Quattrocento Sans"/>
              </a:rPr>
              <a:t>Research</a:t>
            </a:r>
            <a:r>
              <a:rPr b="1" i="0" lang="en" sz="1800" u="none" cap="none" strike="noStrike">
                <a:solidFill>
                  <a:srgbClr val="FFFFFF"/>
                </a:solidFill>
                <a:latin typeface="Quattrocento Sans"/>
                <a:ea typeface="Quattrocento Sans"/>
                <a:cs typeface="Quattrocento Sans"/>
                <a:sym typeface="Quattrocento Sans"/>
              </a:rPr>
              <a:t> </a:t>
            </a:r>
            <a:endParaRPr b="1" i="0" sz="1800" u="none" cap="none" strike="noStrike">
              <a:solidFill>
                <a:srgbClr val="FFFFFF"/>
              </a:solidFill>
              <a:latin typeface="Quattrocento Sans"/>
              <a:ea typeface="Quattrocento Sans"/>
              <a:cs typeface="Quattrocento Sans"/>
              <a:sym typeface="Quattrocento Sans"/>
            </a:endParaRPr>
          </a:p>
          <a:p>
            <a:pPr indent="0" lvl="0" marL="0" marR="0" rtl="0" algn="ctr">
              <a:lnSpc>
                <a:spcPct val="150000"/>
              </a:lnSpc>
              <a:spcBef>
                <a:spcPts val="0"/>
              </a:spcBef>
              <a:spcAft>
                <a:spcPts val="0"/>
              </a:spcAft>
              <a:buClr>
                <a:srgbClr val="000000"/>
              </a:buClr>
              <a:buSzPts val="2400"/>
              <a:buFont typeface="Arial"/>
              <a:buNone/>
            </a:pPr>
            <a:r>
              <a:rPr i="0" lang="en" sz="2400" u="none" cap="none" strike="noStrike">
                <a:solidFill>
                  <a:srgbClr val="FFFFFF"/>
                </a:solidFill>
                <a:latin typeface="Quattrocento Sans"/>
                <a:ea typeface="Quattrocento Sans"/>
                <a:cs typeface="Quattrocento Sans"/>
                <a:sym typeface="Quattrocento Sans"/>
              </a:rPr>
              <a:t>Teaching</a:t>
            </a:r>
            <a:r>
              <a:rPr i="0" lang="en" sz="1600" u="none" cap="none" strike="noStrike">
                <a:solidFill>
                  <a:srgbClr val="FFFFFF"/>
                </a:solidFill>
                <a:latin typeface="Quattrocento Sans"/>
                <a:ea typeface="Quattrocento Sans"/>
                <a:cs typeface="Quattrocento Sans"/>
                <a:sym typeface="Quattrocento Sans"/>
              </a:rPr>
              <a:t> </a:t>
            </a:r>
            <a:endParaRPr i="0" sz="1600" u="none" cap="none" strike="noStrike">
              <a:solidFill>
                <a:srgbClr val="FFFFFF"/>
              </a:solidFill>
              <a:latin typeface="Quattrocento Sans"/>
              <a:ea typeface="Quattrocento Sans"/>
              <a:cs typeface="Quattrocento Sans"/>
              <a:sym typeface="Quattrocento Sans"/>
            </a:endParaRPr>
          </a:p>
          <a:p>
            <a:pPr indent="0" lvl="0" marL="0" marR="0" rtl="0" algn="ctr">
              <a:lnSpc>
                <a:spcPct val="150000"/>
              </a:lnSpc>
              <a:spcBef>
                <a:spcPts val="1000"/>
              </a:spcBef>
              <a:spcAft>
                <a:spcPts val="0"/>
              </a:spcAft>
              <a:buClr>
                <a:srgbClr val="000000"/>
              </a:buClr>
              <a:buSzPts val="1400"/>
              <a:buFont typeface="Arial"/>
              <a:buNone/>
            </a:pPr>
            <a:r>
              <a:rPr i="0" lang="en" sz="1400" u="none" cap="none" strike="noStrike">
                <a:solidFill>
                  <a:srgbClr val="FFFFFF"/>
                </a:solidFill>
                <a:latin typeface="Quattrocento Sans"/>
                <a:ea typeface="Quattrocento Sans"/>
                <a:cs typeface="Quattrocento Sans"/>
                <a:sym typeface="Quattrocento Sans"/>
              </a:rPr>
              <a:t>Service</a:t>
            </a:r>
            <a:r>
              <a:rPr i="0" lang="en" sz="1200" u="none" cap="none" strike="noStrike">
                <a:solidFill>
                  <a:srgbClr val="B7B7B7"/>
                </a:solidFill>
                <a:latin typeface="Quattrocento Sans"/>
                <a:ea typeface="Quattrocento Sans"/>
                <a:cs typeface="Quattrocento Sans"/>
                <a:sym typeface="Quattrocento Sans"/>
              </a:rPr>
              <a:t> </a:t>
            </a:r>
            <a:endParaRPr b="1" i="0" sz="1800" u="none" cap="none" strike="noStrike">
              <a:solidFill>
                <a:srgbClr val="222222"/>
              </a:solidFill>
              <a:latin typeface="Quattrocento Sans"/>
              <a:ea typeface="Quattrocento Sans"/>
              <a:cs typeface="Quattrocento Sans"/>
              <a:sym typeface="Quattrocento Sans"/>
            </a:endParaRPr>
          </a:p>
        </p:txBody>
      </p:sp>
      <p:sp>
        <p:nvSpPr>
          <p:cNvPr id="283" name="Google Shape;283;p46"/>
          <p:cNvSpPr txBox="1"/>
          <p:nvPr>
            <p:ph type="title"/>
          </p:nvPr>
        </p:nvSpPr>
        <p:spPr>
          <a:xfrm>
            <a:off x="460950" y="494225"/>
            <a:ext cx="8222100" cy="767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i="1" lang="en" sz="2400">
                <a:latin typeface="Quattrocento Sans"/>
                <a:ea typeface="Quattrocento Sans"/>
                <a:cs typeface="Quattrocento Sans"/>
                <a:sym typeface="Quattrocento Sans"/>
              </a:rPr>
              <a:t>#1: </a:t>
            </a:r>
            <a:r>
              <a:rPr b="1" i="1" lang="en" sz="2400">
                <a:latin typeface="Quattrocento Sans"/>
                <a:ea typeface="Quattrocento Sans"/>
                <a:cs typeface="Quattrocento Sans"/>
                <a:sym typeface="Quattrocento Sans"/>
              </a:rPr>
              <a:t>Change the Reward Structure of Higher Ed</a:t>
            </a:r>
            <a:endParaRPr b="1" i="1" sz="2400">
              <a:latin typeface="Quattrocento Sans"/>
              <a:ea typeface="Quattrocento Sans"/>
              <a:cs typeface="Quattrocento Sans"/>
              <a:sym typeface="Quattrocento Sans"/>
            </a:endParaRPr>
          </a:p>
        </p:txBody>
      </p:sp>
      <p:sp>
        <p:nvSpPr>
          <p:cNvPr id="284" name="Google Shape;284;p46"/>
          <p:cNvSpPr/>
          <p:nvPr/>
        </p:nvSpPr>
        <p:spPr>
          <a:xfrm>
            <a:off x="4935575" y="1908750"/>
            <a:ext cx="3244200" cy="2745900"/>
          </a:xfrm>
          <a:prstGeom prst="rect">
            <a:avLst/>
          </a:prstGeom>
          <a:solidFill>
            <a:srgbClr val="FF9900"/>
          </a:solidFill>
          <a:ln cap="flat" cmpd="sng" w="76200">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46"/>
          <p:cNvSpPr txBox="1"/>
          <p:nvPr/>
        </p:nvSpPr>
        <p:spPr>
          <a:xfrm>
            <a:off x="5057900" y="2020900"/>
            <a:ext cx="1156500" cy="3393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0"/>
              </a:spcBef>
              <a:spcAft>
                <a:spcPts val="0"/>
              </a:spcAft>
              <a:buClr>
                <a:srgbClr val="000000"/>
              </a:buClr>
              <a:buSzPts val="1500"/>
              <a:buFont typeface="Arial"/>
              <a:buNone/>
            </a:pPr>
            <a:r>
              <a:rPr b="1" i="0" lang="en" sz="1600" u="none" cap="none" strike="noStrike">
                <a:solidFill>
                  <a:srgbClr val="FFFFFF"/>
                </a:solidFill>
                <a:latin typeface="Trebuchet MS"/>
                <a:ea typeface="Trebuchet MS"/>
                <a:cs typeface="Trebuchet MS"/>
                <a:sym typeface="Trebuchet MS"/>
              </a:rPr>
              <a:t>Research</a:t>
            </a:r>
            <a:endParaRPr b="1" i="0" sz="1600" u="none" cap="none" strike="noStrike">
              <a:solidFill>
                <a:srgbClr val="FFFFFF"/>
              </a:solidFill>
              <a:latin typeface="Trebuchet MS"/>
              <a:ea typeface="Trebuchet MS"/>
              <a:cs typeface="Trebuchet MS"/>
              <a:sym typeface="Trebuchet MS"/>
            </a:endParaRPr>
          </a:p>
        </p:txBody>
      </p:sp>
      <p:cxnSp>
        <p:nvCxnSpPr>
          <p:cNvPr id="286" name="Google Shape;286;p46"/>
          <p:cNvCxnSpPr/>
          <p:nvPr/>
        </p:nvCxnSpPr>
        <p:spPr>
          <a:xfrm flipH="1">
            <a:off x="6290700" y="2247350"/>
            <a:ext cx="734700" cy="3000"/>
          </a:xfrm>
          <a:prstGeom prst="straightConnector1">
            <a:avLst/>
          </a:prstGeom>
          <a:noFill/>
          <a:ln cap="flat" cmpd="sng" w="28575">
            <a:solidFill>
              <a:srgbClr val="FFFFFF"/>
            </a:solidFill>
            <a:prstDash val="solid"/>
            <a:round/>
            <a:headEnd len="med" w="med" type="triangle"/>
            <a:tailEnd len="med" w="med" type="triangle"/>
          </a:ln>
        </p:spPr>
      </p:cxnSp>
      <p:sp>
        <p:nvSpPr>
          <p:cNvPr id="287" name="Google Shape;287;p46"/>
          <p:cNvSpPr txBox="1"/>
          <p:nvPr/>
        </p:nvSpPr>
        <p:spPr>
          <a:xfrm>
            <a:off x="7025400" y="2020900"/>
            <a:ext cx="1156500" cy="568200"/>
          </a:xfrm>
          <a:prstGeom prst="rect">
            <a:avLst/>
          </a:prstGeom>
          <a:noFill/>
          <a:ln>
            <a:noFill/>
          </a:ln>
        </p:spPr>
        <p:txBody>
          <a:bodyPr anchorCtr="0" anchor="t" bIns="121900" lIns="121900" spcFirstLastPara="1" rIns="121900" wrap="square" tIns="121900">
            <a:noAutofit/>
          </a:bodyPr>
          <a:lstStyle/>
          <a:p>
            <a:pPr indent="0" lvl="0" marL="0" marR="0" rtl="0" algn="l">
              <a:lnSpc>
                <a:spcPct val="150000"/>
              </a:lnSpc>
              <a:spcBef>
                <a:spcPts val="0"/>
              </a:spcBef>
              <a:spcAft>
                <a:spcPts val="0"/>
              </a:spcAft>
              <a:buClr>
                <a:srgbClr val="000000"/>
              </a:buClr>
              <a:buSzPts val="1500"/>
              <a:buFont typeface="Arial"/>
              <a:buNone/>
            </a:pPr>
            <a:r>
              <a:rPr b="1" i="0" lang="en" sz="1600" u="none" cap="none" strike="noStrike">
                <a:solidFill>
                  <a:srgbClr val="FFFFFF"/>
                </a:solidFill>
                <a:latin typeface="Trebuchet MS"/>
                <a:ea typeface="Trebuchet MS"/>
                <a:cs typeface="Trebuchet MS"/>
                <a:sym typeface="Trebuchet MS"/>
              </a:rPr>
              <a:t>Teaching</a:t>
            </a:r>
            <a:endParaRPr b="1" i="0" sz="1600" u="none" cap="none" strike="noStrike">
              <a:solidFill>
                <a:srgbClr val="FFFFFF"/>
              </a:solidFill>
              <a:latin typeface="Trebuchet MS"/>
              <a:ea typeface="Trebuchet MS"/>
              <a:cs typeface="Trebuchet MS"/>
              <a:sym typeface="Trebuchet MS"/>
            </a:endParaRPr>
          </a:p>
        </p:txBody>
      </p:sp>
      <p:cxnSp>
        <p:nvCxnSpPr>
          <p:cNvPr id="288" name="Google Shape;288;p46"/>
          <p:cNvCxnSpPr/>
          <p:nvPr/>
        </p:nvCxnSpPr>
        <p:spPr>
          <a:xfrm>
            <a:off x="5498875" y="2500250"/>
            <a:ext cx="0" cy="1293900"/>
          </a:xfrm>
          <a:prstGeom prst="straightConnector1">
            <a:avLst/>
          </a:prstGeom>
          <a:noFill/>
          <a:ln cap="flat" cmpd="sng" w="28575">
            <a:solidFill>
              <a:srgbClr val="FFFFFF"/>
            </a:solidFill>
            <a:prstDash val="solid"/>
            <a:round/>
            <a:headEnd len="med" w="med" type="triangle"/>
            <a:tailEnd len="med" w="med" type="triangle"/>
          </a:ln>
        </p:spPr>
      </p:cxnSp>
      <p:sp>
        <p:nvSpPr>
          <p:cNvPr id="289" name="Google Shape;289;p46"/>
          <p:cNvSpPr txBox="1"/>
          <p:nvPr/>
        </p:nvSpPr>
        <p:spPr>
          <a:xfrm>
            <a:off x="5011775" y="3870300"/>
            <a:ext cx="1278900" cy="6924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1500"/>
              <a:buFont typeface="Arial"/>
              <a:buNone/>
            </a:pPr>
            <a:r>
              <a:rPr b="1" lang="en" u="none" cap="none" strike="noStrike">
                <a:solidFill>
                  <a:srgbClr val="FFFFFF"/>
                </a:solidFill>
                <a:latin typeface="Trebuchet MS"/>
                <a:ea typeface="Trebuchet MS"/>
                <a:cs typeface="Trebuchet MS"/>
                <a:sym typeface="Trebuchet MS"/>
              </a:rPr>
              <a:t>Institutional </a:t>
            </a:r>
            <a:endParaRPr b="1" u="none" cap="none" strike="noStrike">
              <a:solidFill>
                <a:srgbClr val="FFFFFF"/>
              </a:solidFill>
              <a:latin typeface="Trebuchet MS"/>
              <a:ea typeface="Trebuchet MS"/>
              <a:cs typeface="Trebuchet MS"/>
              <a:sym typeface="Trebuchet MS"/>
            </a:endParaRPr>
          </a:p>
          <a:p>
            <a:pPr indent="0" lvl="0" marL="0" marR="0" rtl="0" algn="ctr">
              <a:lnSpc>
                <a:spcPct val="115000"/>
              </a:lnSpc>
              <a:spcBef>
                <a:spcPts val="0"/>
              </a:spcBef>
              <a:spcAft>
                <a:spcPts val="0"/>
              </a:spcAft>
              <a:buClr>
                <a:srgbClr val="000000"/>
              </a:buClr>
              <a:buSzPts val="1500"/>
              <a:buFont typeface="Arial"/>
              <a:buNone/>
            </a:pPr>
            <a:r>
              <a:rPr b="1" lang="en" u="none" cap="none" strike="noStrike">
                <a:solidFill>
                  <a:srgbClr val="FFFFFF"/>
                </a:solidFill>
                <a:latin typeface="Trebuchet MS"/>
                <a:ea typeface="Trebuchet MS"/>
                <a:cs typeface="Trebuchet MS"/>
                <a:sym typeface="Trebuchet MS"/>
              </a:rPr>
              <a:t>Leadership</a:t>
            </a:r>
            <a:endParaRPr b="1" u="none" cap="none" strike="noStrike">
              <a:solidFill>
                <a:srgbClr val="FFFFFF"/>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2000"/>
              <a:buFont typeface="Arial"/>
              <a:buNone/>
            </a:pPr>
            <a:r>
              <a:t/>
            </a:r>
            <a:endParaRPr b="0" i="0" u="none" cap="none" strike="noStrike">
              <a:solidFill>
                <a:srgbClr val="FFFFFF"/>
              </a:solidFill>
              <a:latin typeface="Century Schoolbook"/>
              <a:ea typeface="Century Schoolbook"/>
              <a:cs typeface="Century Schoolbook"/>
              <a:sym typeface="Century Schoolbook"/>
            </a:endParaRPr>
          </a:p>
        </p:txBody>
      </p:sp>
      <p:sp>
        <p:nvSpPr>
          <p:cNvPr id="290" name="Google Shape;290;p46"/>
          <p:cNvSpPr txBox="1"/>
          <p:nvPr/>
        </p:nvSpPr>
        <p:spPr>
          <a:xfrm>
            <a:off x="7025400" y="3870300"/>
            <a:ext cx="1278900" cy="692400"/>
          </a:xfrm>
          <a:prstGeom prst="rect">
            <a:avLst/>
          </a:prstGeom>
          <a:noFill/>
          <a:ln>
            <a:noFill/>
          </a:ln>
        </p:spPr>
        <p:txBody>
          <a:bodyPr anchorCtr="0" anchor="t" bIns="121900" lIns="121900" spcFirstLastPara="1" rIns="121900" wrap="square" tIns="121900">
            <a:noAutofit/>
          </a:bodyPr>
          <a:lstStyle/>
          <a:p>
            <a:pPr indent="0" lvl="0" marL="0" marR="0" rtl="0" algn="ctr">
              <a:lnSpc>
                <a:spcPct val="115000"/>
              </a:lnSpc>
              <a:spcBef>
                <a:spcPts val="0"/>
              </a:spcBef>
              <a:spcAft>
                <a:spcPts val="0"/>
              </a:spcAft>
              <a:buClr>
                <a:srgbClr val="000000"/>
              </a:buClr>
              <a:buSzPts val="1500"/>
              <a:buFont typeface="Arial"/>
              <a:buNone/>
            </a:pPr>
            <a:r>
              <a:rPr b="1" lang="en">
                <a:solidFill>
                  <a:srgbClr val="FFFFFF"/>
                </a:solidFill>
                <a:latin typeface="Trebuchet MS"/>
                <a:ea typeface="Trebuchet MS"/>
                <a:cs typeface="Trebuchet MS"/>
                <a:sym typeface="Trebuchet MS"/>
              </a:rPr>
              <a:t>Public </a:t>
            </a:r>
            <a:endParaRPr b="1">
              <a:solidFill>
                <a:srgbClr val="FFFFFF"/>
              </a:solidFill>
              <a:latin typeface="Trebuchet MS"/>
              <a:ea typeface="Trebuchet MS"/>
              <a:cs typeface="Trebuchet MS"/>
              <a:sym typeface="Trebuchet MS"/>
            </a:endParaRPr>
          </a:p>
          <a:p>
            <a:pPr indent="0" lvl="0" marL="0" marR="0" rtl="0" algn="ctr">
              <a:lnSpc>
                <a:spcPct val="115000"/>
              </a:lnSpc>
              <a:spcBef>
                <a:spcPts val="0"/>
              </a:spcBef>
              <a:spcAft>
                <a:spcPts val="0"/>
              </a:spcAft>
              <a:buClr>
                <a:srgbClr val="000000"/>
              </a:buClr>
              <a:buSzPts val="1500"/>
              <a:buFont typeface="Arial"/>
              <a:buNone/>
            </a:pPr>
            <a:r>
              <a:rPr b="1" lang="en">
                <a:solidFill>
                  <a:srgbClr val="FFFFFF"/>
                </a:solidFill>
                <a:latin typeface="Trebuchet MS"/>
                <a:ea typeface="Trebuchet MS"/>
                <a:cs typeface="Trebuchet MS"/>
                <a:sym typeface="Trebuchet MS"/>
              </a:rPr>
              <a:t>Impact</a:t>
            </a:r>
            <a:endParaRPr b="0" i="0" u="none" cap="none" strike="noStrike">
              <a:solidFill>
                <a:srgbClr val="FFFFFF"/>
              </a:solidFill>
              <a:latin typeface="Century Schoolbook"/>
              <a:ea typeface="Century Schoolbook"/>
              <a:cs typeface="Century Schoolbook"/>
              <a:sym typeface="Century Schoolbook"/>
            </a:endParaRPr>
          </a:p>
        </p:txBody>
      </p:sp>
      <p:cxnSp>
        <p:nvCxnSpPr>
          <p:cNvPr id="291" name="Google Shape;291;p46"/>
          <p:cNvCxnSpPr>
            <a:endCxn id="290" idx="0"/>
          </p:cNvCxnSpPr>
          <p:nvPr/>
        </p:nvCxnSpPr>
        <p:spPr>
          <a:xfrm flipH="1">
            <a:off x="7664850" y="2459700"/>
            <a:ext cx="600" cy="1410600"/>
          </a:xfrm>
          <a:prstGeom prst="straightConnector1">
            <a:avLst/>
          </a:prstGeom>
          <a:noFill/>
          <a:ln cap="flat" cmpd="sng" w="28575">
            <a:solidFill>
              <a:srgbClr val="FFFFFF"/>
            </a:solidFill>
            <a:prstDash val="solid"/>
            <a:round/>
            <a:headEnd len="med" w="med" type="triangle"/>
            <a:tailEnd len="med" w="med" type="triangle"/>
          </a:ln>
        </p:spPr>
      </p:cxnSp>
      <p:cxnSp>
        <p:nvCxnSpPr>
          <p:cNvPr id="292" name="Google Shape;292;p46"/>
          <p:cNvCxnSpPr/>
          <p:nvPr/>
        </p:nvCxnSpPr>
        <p:spPr>
          <a:xfrm flipH="1">
            <a:off x="6396100" y="4215000"/>
            <a:ext cx="734700" cy="3000"/>
          </a:xfrm>
          <a:prstGeom prst="straightConnector1">
            <a:avLst/>
          </a:prstGeom>
          <a:noFill/>
          <a:ln cap="flat" cmpd="sng" w="28575">
            <a:solidFill>
              <a:srgbClr val="FFFFFF"/>
            </a:solidFill>
            <a:prstDash val="solid"/>
            <a:round/>
            <a:headEnd len="med" w="med" type="triangl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7"/>
          <p:cNvSpPr txBox="1"/>
          <p:nvPr/>
        </p:nvSpPr>
        <p:spPr>
          <a:xfrm>
            <a:off x="628657" y="193937"/>
            <a:ext cx="7886700" cy="7719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3000"/>
              <a:buFont typeface="Arial"/>
              <a:buNone/>
            </a:pPr>
            <a:r>
              <a:rPr b="1" i="1" lang="en" sz="1900">
                <a:solidFill>
                  <a:schemeClr val="lt1"/>
                </a:solidFill>
                <a:latin typeface="Quattrocento Sans"/>
                <a:ea typeface="Quattrocento Sans"/>
                <a:cs typeface="Quattrocento Sans"/>
                <a:sym typeface="Quattrocento Sans"/>
              </a:rPr>
              <a:t>#2: Connect Admissions, Academic, and Career Services</a:t>
            </a:r>
            <a:endParaRPr sz="500">
              <a:solidFill>
                <a:schemeClr val="lt1"/>
              </a:solidFill>
              <a:latin typeface="Calibri"/>
              <a:ea typeface="Calibri"/>
              <a:cs typeface="Calibri"/>
              <a:sym typeface="Calibri"/>
            </a:endParaRPr>
          </a:p>
        </p:txBody>
      </p:sp>
      <p:pic>
        <p:nvPicPr>
          <p:cNvPr id="298" name="Google Shape;298;p47"/>
          <p:cNvPicPr preferRelativeResize="0"/>
          <p:nvPr/>
        </p:nvPicPr>
        <p:blipFill>
          <a:blip r:embed="rId3">
            <a:alphaModFix/>
          </a:blip>
          <a:stretch>
            <a:fillRect/>
          </a:stretch>
        </p:blipFill>
        <p:spPr>
          <a:xfrm>
            <a:off x="1009912" y="1081100"/>
            <a:ext cx="7124176" cy="3468925"/>
          </a:xfrm>
          <a:prstGeom prst="rect">
            <a:avLst/>
          </a:prstGeom>
          <a:noFill/>
          <a:ln cap="flat" cmpd="sng" w="19050">
            <a:solidFill>
              <a:schemeClr val="lt1"/>
            </a:solidFill>
            <a:prstDash val="solid"/>
            <a:round/>
            <a:headEnd len="sm" w="sm" type="none"/>
            <a:tailEnd len="sm" w="sm" type="none"/>
          </a:ln>
        </p:spPr>
      </p:pic>
      <p:sp>
        <p:nvSpPr>
          <p:cNvPr id="299" name="Google Shape;299;p47"/>
          <p:cNvSpPr txBox="1"/>
          <p:nvPr/>
        </p:nvSpPr>
        <p:spPr>
          <a:xfrm>
            <a:off x="977075" y="4589100"/>
            <a:ext cx="3950100" cy="3099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900">
                <a:solidFill>
                  <a:schemeClr val="lt1"/>
                </a:solidFill>
                <a:latin typeface="Quattrocento Sans"/>
                <a:ea typeface="Quattrocento Sans"/>
                <a:cs typeface="Quattrocento Sans"/>
                <a:sym typeface="Quattrocento Sans"/>
              </a:rPr>
              <a:t>University of Houston </a:t>
            </a:r>
            <a:r>
              <a:rPr lang="en" sz="700">
                <a:solidFill>
                  <a:schemeClr val="lt1"/>
                </a:solidFill>
                <a:latin typeface="Quattrocento Sans"/>
                <a:ea typeface="Quattrocento Sans"/>
                <a:cs typeface="Quattrocento Sans"/>
                <a:sym typeface="Quattrocento Sans"/>
              </a:rPr>
              <a:t>https://www.uh.edu/technology/advising/career-services/</a:t>
            </a:r>
            <a:endParaRPr sz="1200">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DAA"/>
        </a:solidFill>
      </p:bgPr>
    </p:bg>
    <p:spTree>
      <p:nvGrpSpPr>
        <p:cNvPr id="303" name="Shape 303"/>
        <p:cNvGrpSpPr/>
        <p:nvPr/>
      </p:nvGrpSpPr>
      <p:grpSpPr>
        <a:xfrm>
          <a:off x="0" y="0"/>
          <a:ext cx="0" cy="0"/>
          <a:chOff x="0" y="0"/>
          <a:chExt cx="0" cy="0"/>
        </a:xfrm>
      </p:grpSpPr>
      <p:sp>
        <p:nvSpPr>
          <p:cNvPr id="304" name="Google Shape;304;p48"/>
          <p:cNvSpPr txBox="1"/>
          <p:nvPr>
            <p:ph type="title"/>
          </p:nvPr>
        </p:nvSpPr>
        <p:spPr>
          <a:xfrm>
            <a:off x="656250" y="521325"/>
            <a:ext cx="78315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i="1" lang="en" sz="3000">
                <a:latin typeface="Quattrocento Sans"/>
                <a:ea typeface="Quattrocento Sans"/>
                <a:cs typeface="Quattrocento Sans"/>
                <a:sym typeface="Quattrocento Sans"/>
              </a:rPr>
              <a:t>#3. Redesign Your </a:t>
            </a:r>
            <a:r>
              <a:rPr b="1" i="1" lang="en" sz="2600">
                <a:latin typeface="Quattrocento Sans"/>
                <a:ea typeface="Quattrocento Sans"/>
                <a:cs typeface="Quattrocento Sans"/>
                <a:sym typeface="Quattrocento Sans"/>
              </a:rPr>
              <a:t>Syllabus for “World Readiness”</a:t>
            </a:r>
            <a:endParaRPr b="1" i="1" sz="2600">
              <a:latin typeface="Quattrocento Sans"/>
              <a:ea typeface="Quattrocento Sans"/>
              <a:cs typeface="Quattrocento Sans"/>
              <a:sym typeface="Quattrocento Sans"/>
            </a:endParaRPr>
          </a:p>
        </p:txBody>
      </p:sp>
      <p:sp>
        <p:nvSpPr>
          <p:cNvPr id="305" name="Google Shape;305;p48"/>
          <p:cNvSpPr txBox="1"/>
          <p:nvPr>
            <p:ph idx="1" type="body"/>
          </p:nvPr>
        </p:nvSpPr>
        <p:spPr>
          <a:xfrm>
            <a:off x="428975" y="1865850"/>
            <a:ext cx="4374300" cy="2839800"/>
          </a:xfrm>
          <a:prstGeom prst="rect">
            <a:avLst/>
          </a:prstGeom>
        </p:spPr>
        <p:txBody>
          <a:bodyPr anchorCtr="0" anchor="t" bIns="91425" lIns="91425" spcFirstLastPara="1" rIns="91425" wrap="square" tIns="91425">
            <a:normAutofit fontScale="77500" lnSpcReduction="20000"/>
          </a:bodyPr>
          <a:lstStyle/>
          <a:p>
            <a:pPr indent="-327025" lvl="0" marL="457200" rtl="0" algn="l">
              <a:spcBef>
                <a:spcPts val="0"/>
              </a:spcBef>
              <a:spcAft>
                <a:spcPts val="0"/>
              </a:spcAft>
              <a:buClr>
                <a:srgbClr val="434343"/>
              </a:buClr>
              <a:buSzPct val="100000"/>
              <a:buFont typeface="Quattrocento Sans"/>
              <a:buChar char="●"/>
            </a:pPr>
            <a:r>
              <a:rPr lang="en" sz="2000">
                <a:solidFill>
                  <a:srgbClr val="434343"/>
                </a:solidFill>
                <a:latin typeface="Quattrocento Sans"/>
                <a:ea typeface="Quattrocento Sans"/>
                <a:cs typeface="Quattrocento Sans"/>
                <a:sym typeface="Quattrocento Sans"/>
              </a:rPr>
              <a:t>Use pedagogies of care: make our widest goals, our mission statement, our care statements part of our syllabi</a:t>
            </a:r>
            <a:br>
              <a:rPr lang="en" sz="2000">
                <a:solidFill>
                  <a:srgbClr val="434343"/>
                </a:solidFill>
                <a:latin typeface="Quattrocento Sans"/>
                <a:ea typeface="Quattrocento Sans"/>
                <a:cs typeface="Quattrocento Sans"/>
                <a:sym typeface="Quattrocento Sans"/>
              </a:rPr>
            </a:br>
            <a:endParaRPr sz="2000">
              <a:solidFill>
                <a:srgbClr val="434343"/>
              </a:solidFill>
              <a:latin typeface="Quattrocento Sans"/>
              <a:ea typeface="Quattrocento Sans"/>
              <a:cs typeface="Quattrocento Sans"/>
              <a:sym typeface="Quattrocento Sans"/>
            </a:endParaRPr>
          </a:p>
          <a:p>
            <a:pPr indent="-327025" lvl="0" marL="457200" rtl="0" algn="l">
              <a:spcBef>
                <a:spcPts val="0"/>
              </a:spcBef>
              <a:spcAft>
                <a:spcPts val="0"/>
              </a:spcAft>
              <a:buClr>
                <a:srgbClr val="434343"/>
              </a:buClr>
              <a:buSzPct val="100000"/>
              <a:buFont typeface="Quattrocento Sans"/>
              <a:buChar char="●"/>
            </a:pPr>
            <a:r>
              <a:rPr lang="en" sz="2000">
                <a:solidFill>
                  <a:srgbClr val="434343"/>
                </a:solidFill>
                <a:latin typeface="Quattrocento Sans"/>
                <a:ea typeface="Quattrocento Sans"/>
                <a:cs typeface="Quattrocento Sans"/>
                <a:sym typeface="Quattrocento Sans"/>
              </a:rPr>
              <a:t>Make the link to Career Services </a:t>
            </a:r>
            <a:r>
              <a:rPr lang="en" sz="2000">
                <a:solidFill>
                  <a:srgbClr val="434343"/>
                </a:solidFill>
                <a:latin typeface="Quattrocento Sans"/>
                <a:ea typeface="Quattrocento Sans"/>
                <a:cs typeface="Quattrocento Sans"/>
                <a:sym typeface="Quattrocento Sans"/>
              </a:rPr>
              <a:t>part of our care for our students</a:t>
            </a:r>
            <a:br>
              <a:rPr lang="en" sz="2000">
                <a:solidFill>
                  <a:srgbClr val="434343"/>
                </a:solidFill>
                <a:latin typeface="Quattrocento Sans"/>
                <a:ea typeface="Quattrocento Sans"/>
                <a:cs typeface="Quattrocento Sans"/>
                <a:sym typeface="Quattrocento Sans"/>
              </a:rPr>
            </a:br>
            <a:endParaRPr sz="2000">
              <a:solidFill>
                <a:schemeClr val="dk2"/>
              </a:solidFill>
              <a:latin typeface="Quattrocento Sans"/>
              <a:ea typeface="Quattrocento Sans"/>
              <a:cs typeface="Quattrocento Sans"/>
              <a:sym typeface="Quattrocento Sans"/>
            </a:endParaRPr>
          </a:p>
          <a:p>
            <a:pPr indent="-327025" lvl="0" marL="457200" rtl="0" algn="l">
              <a:spcBef>
                <a:spcPts val="0"/>
              </a:spcBef>
              <a:spcAft>
                <a:spcPts val="0"/>
              </a:spcAft>
              <a:buClr>
                <a:schemeClr val="dk2"/>
              </a:buClr>
              <a:buSzPct val="100000"/>
              <a:buFont typeface="Quattrocento Sans"/>
              <a:buChar char="●"/>
            </a:pPr>
            <a:r>
              <a:rPr lang="en" sz="2000">
                <a:solidFill>
                  <a:schemeClr val="dk2"/>
                </a:solidFill>
                <a:latin typeface="Quattrocento Sans"/>
                <a:ea typeface="Quattrocento Sans"/>
                <a:cs typeface="Quattrocento Sans"/>
                <a:sym typeface="Quattrocento Sans"/>
              </a:rPr>
              <a:t>Connect course content to crucial life, research, and career skills--including essential ways of using, analyzing, and evaluating information </a:t>
            </a:r>
            <a:endParaRPr sz="2000">
              <a:solidFill>
                <a:schemeClr val="dk2"/>
              </a:solidFill>
              <a:latin typeface="Quattrocento Sans"/>
              <a:ea typeface="Quattrocento Sans"/>
              <a:cs typeface="Quattrocento Sans"/>
              <a:sym typeface="Quattrocento Sans"/>
            </a:endParaRPr>
          </a:p>
        </p:txBody>
      </p:sp>
      <p:sp>
        <p:nvSpPr>
          <p:cNvPr id="306" name="Google Shape;306;p48"/>
          <p:cNvSpPr txBox="1"/>
          <p:nvPr/>
        </p:nvSpPr>
        <p:spPr>
          <a:xfrm>
            <a:off x="5135950" y="3473025"/>
            <a:ext cx="28593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u="sng">
                <a:solidFill>
                  <a:schemeClr val="hlink"/>
                </a:solidFill>
                <a:latin typeface="Quattrocento Sans"/>
                <a:ea typeface="Quattrocento Sans"/>
                <a:cs typeface="Quattrocento Sans"/>
                <a:sym typeface="Quattrocento Sans"/>
                <a:hlinkClick r:id="rId3"/>
              </a:rPr>
              <a:t>https://www.hastac.org/blogs/adashima-oyo/2020/01/29/last-page</a:t>
            </a:r>
            <a:r>
              <a:rPr lang="en" sz="700">
                <a:latin typeface="Quattrocento Sans"/>
                <a:ea typeface="Quattrocento Sans"/>
                <a:cs typeface="Quattrocento Sans"/>
                <a:sym typeface="Quattrocento Sans"/>
              </a:rPr>
              <a:t> </a:t>
            </a:r>
            <a:endParaRPr sz="700">
              <a:latin typeface="Quattrocento Sans"/>
              <a:ea typeface="Quattrocento Sans"/>
              <a:cs typeface="Quattrocento Sans"/>
              <a:sym typeface="Quattrocento Sans"/>
            </a:endParaRPr>
          </a:p>
        </p:txBody>
      </p:sp>
      <p:sp>
        <p:nvSpPr>
          <p:cNvPr id="307" name="Google Shape;307;p48"/>
          <p:cNvSpPr txBox="1"/>
          <p:nvPr/>
        </p:nvSpPr>
        <p:spPr>
          <a:xfrm>
            <a:off x="5420425" y="3777825"/>
            <a:ext cx="31083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Quattrocento Sans"/>
                <a:ea typeface="Quattrocento Sans"/>
                <a:cs typeface="Quattrocento Sans"/>
                <a:sym typeface="Quattrocento Sans"/>
              </a:rPr>
              <a:t>Adashima Oyo, Executive Director of the Futures Initiative, “The Last Page,” </a:t>
            </a:r>
            <a:r>
              <a:rPr i="1" lang="en" sz="1200">
                <a:latin typeface="Quattrocento Sans"/>
                <a:ea typeface="Quattrocento Sans"/>
                <a:cs typeface="Quattrocento Sans"/>
                <a:sym typeface="Quattrocento Sans"/>
              </a:rPr>
              <a:t>HASTAC.org</a:t>
            </a:r>
            <a:endParaRPr i="1" sz="1200">
              <a:latin typeface="Quattrocento Sans"/>
              <a:ea typeface="Quattrocento Sans"/>
              <a:cs typeface="Quattrocento Sans"/>
              <a:sym typeface="Quattrocento Sans"/>
            </a:endParaRPr>
          </a:p>
        </p:txBody>
      </p:sp>
      <p:pic>
        <p:nvPicPr>
          <p:cNvPr id="308" name="Google Shape;308;p48"/>
          <p:cNvPicPr preferRelativeResize="0"/>
          <p:nvPr/>
        </p:nvPicPr>
        <p:blipFill>
          <a:blip r:embed="rId4">
            <a:alphaModFix/>
          </a:blip>
          <a:stretch>
            <a:fillRect/>
          </a:stretch>
        </p:blipFill>
        <p:spPr>
          <a:xfrm>
            <a:off x="5045000" y="2122425"/>
            <a:ext cx="1476200" cy="1329325"/>
          </a:xfrm>
          <a:prstGeom prst="rect">
            <a:avLst/>
          </a:prstGeom>
          <a:noFill/>
          <a:ln cap="flat" cmpd="sng" w="19050">
            <a:solidFill>
              <a:srgbClr val="888888"/>
            </a:solidFill>
            <a:prstDash val="solid"/>
            <a:round/>
            <a:headEnd len="sm" w="sm" type="none"/>
            <a:tailEnd len="sm" w="sm" type="none"/>
          </a:ln>
        </p:spPr>
      </p:pic>
      <p:pic>
        <p:nvPicPr>
          <p:cNvPr id="309" name="Google Shape;309;p48"/>
          <p:cNvPicPr preferRelativeResize="0"/>
          <p:nvPr/>
        </p:nvPicPr>
        <p:blipFill rotWithShape="1">
          <a:blip r:embed="rId5">
            <a:alphaModFix/>
          </a:blip>
          <a:srcRect b="2457" l="1537" r="1138" t="1545"/>
          <a:stretch/>
        </p:blipFill>
        <p:spPr>
          <a:xfrm>
            <a:off x="6521200" y="2122425"/>
            <a:ext cx="2193425" cy="1329325"/>
          </a:xfrm>
          <a:prstGeom prst="rect">
            <a:avLst/>
          </a:prstGeom>
          <a:noFill/>
          <a:ln cap="flat" cmpd="sng" w="19050">
            <a:solidFill>
              <a:srgbClr val="888888"/>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DAA"/>
        </a:solidFill>
      </p:bgPr>
    </p:bg>
    <p:spTree>
      <p:nvGrpSpPr>
        <p:cNvPr id="313" name="Shape 313"/>
        <p:cNvGrpSpPr/>
        <p:nvPr/>
      </p:nvGrpSpPr>
      <p:grpSpPr>
        <a:xfrm>
          <a:off x="0" y="0"/>
          <a:ext cx="0" cy="0"/>
          <a:chOff x="0" y="0"/>
          <a:chExt cx="0" cy="0"/>
        </a:xfrm>
      </p:grpSpPr>
      <p:sp>
        <p:nvSpPr>
          <p:cNvPr id="314" name="Google Shape;314;p49"/>
          <p:cNvSpPr txBox="1"/>
          <p:nvPr>
            <p:ph type="title"/>
          </p:nvPr>
        </p:nvSpPr>
        <p:spPr>
          <a:xfrm>
            <a:off x="471900" y="662525"/>
            <a:ext cx="7810800" cy="887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800">
                <a:latin typeface="Quattrocento Sans"/>
                <a:ea typeface="Quattrocento Sans"/>
                <a:cs typeface="Quattrocento Sans"/>
                <a:sym typeface="Quattrocento Sans"/>
              </a:rPr>
              <a:t>Learning Outcomes Are Career Outcomes: </a:t>
            </a:r>
            <a:r>
              <a:rPr lang="en" sz="2800">
                <a:latin typeface="Quattrocento Sans"/>
                <a:ea typeface="Quattrocento Sans"/>
                <a:cs typeface="Quattrocento Sans"/>
                <a:sym typeface="Quattrocento Sans"/>
              </a:rPr>
              <a:t>NACE (National Association of Colleges and Employers) </a:t>
            </a:r>
            <a:endParaRPr sz="2800">
              <a:latin typeface="Quattrocento Sans"/>
              <a:ea typeface="Quattrocento Sans"/>
              <a:cs typeface="Quattrocento Sans"/>
              <a:sym typeface="Quattrocento Sans"/>
            </a:endParaRPr>
          </a:p>
        </p:txBody>
      </p:sp>
      <p:sp>
        <p:nvSpPr>
          <p:cNvPr id="315" name="Google Shape;315;p49"/>
          <p:cNvSpPr txBox="1"/>
          <p:nvPr>
            <p:ph idx="1" type="body"/>
          </p:nvPr>
        </p:nvSpPr>
        <p:spPr>
          <a:xfrm>
            <a:off x="471900" y="1687700"/>
            <a:ext cx="7810800" cy="3456000"/>
          </a:xfrm>
          <a:prstGeom prst="rect">
            <a:avLst/>
          </a:prstGeom>
        </p:spPr>
        <p:txBody>
          <a:bodyPr anchorCtr="0" anchor="ctr" bIns="91425" lIns="91425" spcFirstLastPara="1" rIns="91425" wrap="square" tIns="91425">
            <a:noAutofit/>
          </a:bodyPr>
          <a:lstStyle/>
          <a:p>
            <a:pPr indent="-330200" lvl="0" marL="457200" rtl="0" algn="l">
              <a:lnSpc>
                <a:spcPct val="100000"/>
              </a:lnSpc>
              <a:spcBef>
                <a:spcPts val="0"/>
              </a:spcBef>
              <a:spcAft>
                <a:spcPts val="0"/>
              </a:spcAft>
              <a:buClr>
                <a:srgbClr val="434343"/>
              </a:buClr>
              <a:buSzPts val="1600"/>
              <a:buFont typeface="Quattrocento Sans"/>
              <a:buAutoNum type="arabicPeriod"/>
            </a:pPr>
            <a:r>
              <a:rPr lang="en" sz="1600">
                <a:solidFill>
                  <a:srgbClr val="434343"/>
                </a:solidFill>
                <a:latin typeface="Quattrocento Sans"/>
                <a:ea typeface="Quattrocento Sans"/>
                <a:cs typeface="Quattrocento Sans"/>
                <a:sym typeface="Quattrocento Sans"/>
              </a:rPr>
              <a:t>Career and self-development (knowing one’s own goals and strengths) </a:t>
            </a:r>
            <a:endParaRPr sz="1600">
              <a:solidFill>
                <a:srgbClr val="434343"/>
              </a:solidFill>
              <a:latin typeface="Quattrocento Sans"/>
              <a:ea typeface="Quattrocento Sans"/>
              <a:cs typeface="Quattrocento Sans"/>
              <a:sym typeface="Quattrocento Sans"/>
            </a:endParaRPr>
          </a:p>
          <a:p>
            <a:pPr indent="-330200" lvl="0" marL="457200" rtl="0" algn="l">
              <a:lnSpc>
                <a:spcPct val="100000"/>
              </a:lnSpc>
              <a:spcBef>
                <a:spcPts val="0"/>
              </a:spcBef>
              <a:spcAft>
                <a:spcPts val="0"/>
              </a:spcAft>
              <a:buClr>
                <a:srgbClr val="434343"/>
              </a:buClr>
              <a:buSzPts val="1600"/>
              <a:buFont typeface="Quattrocento Sans"/>
              <a:buAutoNum type="arabicPeriod"/>
            </a:pPr>
            <a:r>
              <a:rPr lang="en" sz="1600">
                <a:solidFill>
                  <a:srgbClr val="434343"/>
                </a:solidFill>
                <a:latin typeface="Quattrocento Sans"/>
                <a:ea typeface="Quattrocento Sans"/>
                <a:cs typeface="Quattrocento Sans"/>
                <a:sym typeface="Quattrocento Sans"/>
              </a:rPr>
              <a:t>Communication skills</a:t>
            </a:r>
            <a:endParaRPr sz="1600">
              <a:solidFill>
                <a:srgbClr val="434343"/>
              </a:solidFill>
              <a:latin typeface="Quattrocento Sans"/>
              <a:ea typeface="Quattrocento Sans"/>
              <a:cs typeface="Quattrocento Sans"/>
              <a:sym typeface="Quattrocento Sans"/>
            </a:endParaRPr>
          </a:p>
          <a:p>
            <a:pPr indent="-330200" lvl="0" marL="457200" rtl="0" algn="l">
              <a:lnSpc>
                <a:spcPct val="100000"/>
              </a:lnSpc>
              <a:spcBef>
                <a:spcPts val="0"/>
              </a:spcBef>
              <a:spcAft>
                <a:spcPts val="0"/>
              </a:spcAft>
              <a:buClr>
                <a:srgbClr val="434343"/>
              </a:buClr>
              <a:buSzPts val="1600"/>
              <a:buFont typeface="Quattrocento Sans"/>
              <a:buAutoNum type="arabicPeriod"/>
            </a:pPr>
            <a:r>
              <a:rPr lang="en" sz="1600">
                <a:solidFill>
                  <a:srgbClr val="434343"/>
                </a:solidFill>
                <a:latin typeface="Quattrocento Sans"/>
                <a:ea typeface="Quattrocento Sans"/>
                <a:cs typeface="Quattrocento Sans"/>
                <a:sym typeface="Quattrocento Sans"/>
              </a:rPr>
              <a:t>Critical thinking and problem solving </a:t>
            </a:r>
            <a:endParaRPr sz="1600">
              <a:solidFill>
                <a:srgbClr val="434343"/>
              </a:solidFill>
              <a:latin typeface="Quattrocento Sans"/>
              <a:ea typeface="Quattrocento Sans"/>
              <a:cs typeface="Quattrocento Sans"/>
              <a:sym typeface="Quattrocento Sans"/>
            </a:endParaRPr>
          </a:p>
          <a:p>
            <a:pPr indent="-330200" lvl="0" marL="457200" rtl="0" algn="l">
              <a:lnSpc>
                <a:spcPct val="100000"/>
              </a:lnSpc>
              <a:spcBef>
                <a:spcPts val="0"/>
              </a:spcBef>
              <a:spcAft>
                <a:spcPts val="0"/>
              </a:spcAft>
              <a:buClr>
                <a:srgbClr val="434343"/>
              </a:buClr>
              <a:buSzPts val="1600"/>
              <a:buFont typeface="Quattrocento Sans"/>
              <a:buAutoNum type="arabicPeriod"/>
            </a:pPr>
            <a:r>
              <a:rPr lang="en" sz="1600">
                <a:solidFill>
                  <a:srgbClr val="434343"/>
                </a:solidFill>
                <a:latin typeface="Quattrocento Sans"/>
                <a:ea typeface="Quattrocento Sans"/>
                <a:cs typeface="Quattrocento Sans"/>
                <a:sym typeface="Quattrocento Sans"/>
              </a:rPr>
              <a:t>Equity, inclusion, anti-racist, and cross-cultural skills</a:t>
            </a:r>
            <a:endParaRPr sz="1600">
              <a:solidFill>
                <a:srgbClr val="434343"/>
              </a:solidFill>
              <a:latin typeface="Quattrocento Sans"/>
              <a:ea typeface="Quattrocento Sans"/>
              <a:cs typeface="Quattrocento Sans"/>
              <a:sym typeface="Quattrocento Sans"/>
            </a:endParaRPr>
          </a:p>
          <a:p>
            <a:pPr indent="-330200" lvl="0" marL="457200" rtl="0" algn="l">
              <a:lnSpc>
                <a:spcPct val="100000"/>
              </a:lnSpc>
              <a:spcBef>
                <a:spcPts val="0"/>
              </a:spcBef>
              <a:spcAft>
                <a:spcPts val="0"/>
              </a:spcAft>
              <a:buClr>
                <a:srgbClr val="434343"/>
              </a:buClr>
              <a:buSzPts val="1600"/>
              <a:buFont typeface="Quattrocento Sans"/>
              <a:buAutoNum type="arabicPeriod"/>
            </a:pPr>
            <a:r>
              <a:rPr lang="en" sz="1600">
                <a:solidFill>
                  <a:srgbClr val="434343"/>
                </a:solidFill>
                <a:latin typeface="Quattrocento Sans"/>
                <a:ea typeface="Quattrocento Sans"/>
                <a:cs typeface="Quattrocento Sans"/>
                <a:sym typeface="Quattrocento Sans"/>
              </a:rPr>
              <a:t>Leadership</a:t>
            </a:r>
            <a:endParaRPr sz="1600">
              <a:solidFill>
                <a:srgbClr val="434343"/>
              </a:solidFill>
              <a:latin typeface="Quattrocento Sans"/>
              <a:ea typeface="Quattrocento Sans"/>
              <a:cs typeface="Quattrocento Sans"/>
              <a:sym typeface="Quattrocento Sans"/>
            </a:endParaRPr>
          </a:p>
          <a:p>
            <a:pPr indent="-330200" lvl="0" marL="457200" rtl="0" algn="l">
              <a:lnSpc>
                <a:spcPct val="100000"/>
              </a:lnSpc>
              <a:spcBef>
                <a:spcPts val="0"/>
              </a:spcBef>
              <a:spcAft>
                <a:spcPts val="0"/>
              </a:spcAft>
              <a:buClr>
                <a:srgbClr val="434343"/>
              </a:buClr>
              <a:buSzPts val="1600"/>
              <a:buFont typeface="Quattrocento Sans"/>
              <a:buAutoNum type="arabicPeriod"/>
            </a:pPr>
            <a:r>
              <a:rPr lang="en" sz="1600">
                <a:solidFill>
                  <a:srgbClr val="434343"/>
                </a:solidFill>
                <a:latin typeface="Quattrocento Sans"/>
                <a:ea typeface="Quattrocento Sans"/>
                <a:cs typeface="Quattrocento Sans"/>
                <a:sym typeface="Quattrocento Sans"/>
              </a:rPr>
              <a:t>Professionalism</a:t>
            </a:r>
            <a:endParaRPr sz="1600">
              <a:solidFill>
                <a:srgbClr val="434343"/>
              </a:solidFill>
              <a:latin typeface="Quattrocento Sans"/>
              <a:ea typeface="Quattrocento Sans"/>
              <a:cs typeface="Quattrocento Sans"/>
              <a:sym typeface="Quattrocento Sans"/>
            </a:endParaRPr>
          </a:p>
          <a:p>
            <a:pPr indent="-330200" lvl="0" marL="457200" rtl="0" algn="l">
              <a:lnSpc>
                <a:spcPct val="100000"/>
              </a:lnSpc>
              <a:spcBef>
                <a:spcPts val="0"/>
              </a:spcBef>
              <a:spcAft>
                <a:spcPts val="0"/>
              </a:spcAft>
              <a:buClr>
                <a:srgbClr val="434343"/>
              </a:buClr>
              <a:buSzPts val="1600"/>
              <a:buFont typeface="Quattrocento Sans"/>
              <a:buAutoNum type="arabicPeriod"/>
            </a:pPr>
            <a:r>
              <a:rPr lang="en" sz="1600">
                <a:solidFill>
                  <a:srgbClr val="434343"/>
                </a:solidFill>
                <a:latin typeface="Quattrocento Sans"/>
                <a:ea typeface="Quattrocento Sans"/>
                <a:cs typeface="Quattrocento Sans"/>
                <a:sym typeface="Quattrocento Sans"/>
              </a:rPr>
              <a:t>Teamwork</a:t>
            </a:r>
            <a:endParaRPr sz="1600">
              <a:solidFill>
                <a:srgbClr val="434343"/>
              </a:solidFill>
              <a:latin typeface="Quattrocento Sans"/>
              <a:ea typeface="Quattrocento Sans"/>
              <a:cs typeface="Quattrocento Sans"/>
              <a:sym typeface="Quattrocento Sans"/>
            </a:endParaRPr>
          </a:p>
          <a:p>
            <a:pPr indent="-336550" lvl="0" marL="457200" rtl="0" algn="l">
              <a:lnSpc>
                <a:spcPct val="100000"/>
              </a:lnSpc>
              <a:spcBef>
                <a:spcPts val="0"/>
              </a:spcBef>
              <a:spcAft>
                <a:spcPts val="0"/>
              </a:spcAft>
              <a:buClr>
                <a:srgbClr val="434343"/>
              </a:buClr>
              <a:buSzPts val="1700"/>
              <a:buFont typeface="Quattrocento Sans"/>
              <a:buAutoNum type="arabicPeriod"/>
            </a:pPr>
            <a:r>
              <a:rPr lang="en" sz="1600">
                <a:solidFill>
                  <a:srgbClr val="434343"/>
                </a:solidFill>
                <a:latin typeface="Quattrocento Sans"/>
                <a:ea typeface="Quattrocento Sans"/>
                <a:cs typeface="Quattrocento Sans"/>
                <a:sym typeface="Quattrocento Sans"/>
              </a:rPr>
              <a:t>Technology basics</a:t>
            </a:r>
            <a:br>
              <a:rPr lang="en" sz="1200">
                <a:solidFill>
                  <a:srgbClr val="434343"/>
                </a:solidFill>
                <a:latin typeface="Quattrocento Sans"/>
                <a:ea typeface="Quattrocento Sans"/>
                <a:cs typeface="Quattrocento Sans"/>
                <a:sym typeface="Quattrocento Sans"/>
              </a:rPr>
            </a:br>
            <a:br>
              <a:rPr lang="en" sz="1200">
                <a:solidFill>
                  <a:srgbClr val="434343"/>
                </a:solidFill>
                <a:latin typeface="Quattrocento Sans"/>
                <a:ea typeface="Quattrocento Sans"/>
                <a:cs typeface="Quattrocento Sans"/>
                <a:sym typeface="Quattrocento Sans"/>
              </a:rPr>
            </a:br>
            <a:r>
              <a:rPr lang="en" sz="1200">
                <a:solidFill>
                  <a:srgbClr val="434343"/>
                </a:solidFill>
                <a:latin typeface="Quattrocento Sans"/>
                <a:ea typeface="Quattrocento Sans"/>
                <a:cs typeface="Quattrocento Sans"/>
                <a:sym typeface="Quattrocento Sans"/>
              </a:rPr>
              <a:t>[Psssst .  . . we’ve got this!]</a:t>
            </a:r>
            <a:br>
              <a:rPr lang="en" sz="1200">
                <a:solidFill>
                  <a:srgbClr val="434343"/>
                </a:solidFill>
                <a:latin typeface="Quattrocento Sans"/>
                <a:ea typeface="Quattrocento Sans"/>
                <a:cs typeface="Quattrocento Sans"/>
                <a:sym typeface="Quattrocento Sans"/>
              </a:rPr>
            </a:br>
            <a:endParaRPr sz="1250">
              <a:solidFill>
                <a:srgbClr val="000000"/>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None/>
            </a:pPr>
            <a:r>
              <a:rPr lang="en" sz="1050">
                <a:solidFill>
                  <a:srgbClr val="000000"/>
                </a:solidFill>
                <a:latin typeface="Quattrocento Sans"/>
                <a:ea typeface="Quattrocento Sans"/>
                <a:cs typeface="Quattrocento Sans"/>
                <a:sym typeface="Quattrocento Sans"/>
              </a:rPr>
              <a:t>R</a:t>
            </a:r>
            <a:r>
              <a:rPr lang="en" sz="1050">
                <a:solidFill>
                  <a:srgbClr val="000000"/>
                </a:solidFill>
                <a:latin typeface="Quattrocento Sans"/>
                <a:ea typeface="Quattrocento Sans"/>
                <a:cs typeface="Quattrocento Sans"/>
                <a:sym typeface="Quattrocento Sans"/>
              </a:rPr>
              <a:t>esources:</a:t>
            </a:r>
            <a:endParaRPr sz="1050">
              <a:solidFill>
                <a:srgbClr val="000000"/>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None/>
            </a:pPr>
            <a:r>
              <a:rPr lang="en" sz="1050" u="sng">
                <a:solidFill>
                  <a:srgbClr val="0563C1"/>
                </a:solidFill>
                <a:latin typeface="Quattrocento Sans"/>
                <a:ea typeface="Quattrocento Sans"/>
                <a:cs typeface="Quattrocento Sans"/>
                <a:sym typeface="Quattrocento Sans"/>
                <a:hlinkClick r:id="rId3">
                  <a:extLst>
                    <a:ext uri="{A12FA001-AC4F-418D-AE19-62706E023703}">
                      <ahyp:hlinkClr val="tx"/>
                    </a:ext>
                  </a:extLst>
                </a:hlinkClick>
              </a:rPr>
              <a:t>https://studentaffairs.baruch.cuny.edu/wp-content/uploads/sites/6/2020/04/Resume-and-Cover-Letter-Guide.pdf</a:t>
            </a:r>
            <a:endParaRPr sz="1050">
              <a:solidFill>
                <a:srgbClr val="000000"/>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None/>
            </a:pPr>
            <a:r>
              <a:rPr lang="en" sz="1050" u="sng">
                <a:solidFill>
                  <a:schemeClr val="hlink"/>
                </a:solidFill>
                <a:latin typeface="Quattrocento Sans"/>
                <a:ea typeface="Quattrocento Sans"/>
                <a:cs typeface="Quattrocento Sans"/>
                <a:sym typeface="Quattrocento Sans"/>
                <a:hlinkClick r:id="rId4"/>
              </a:rPr>
              <a:t>https://cla.umn.edu/career-readiness</a:t>
            </a:r>
            <a:endParaRPr sz="1050">
              <a:solidFill>
                <a:srgbClr val="000000"/>
              </a:solidFill>
              <a:latin typeface="Quattrocento Sans"/>
              <a:ea typeface="Quattrocento Sans"/>
              <a:cs typeface="Quattrocento Sans"/>
              <a:sym typeface="Quattrocento Sans"/>
            </a:endParaRPr>
          </a:p>
        </p:txBody>
      </p:sp>
      <p:pic>
        <p:nvPicPr>
          <p:cNvPr id="316" name="Google Shape;316;p49"/>
          <p:cNvPicPr preferRelativeResize="0"/>
          <p:nvPr/>
        </p:nvPicPr>
        <p:blipFill>
          <a:blip r:embed="rId5">
            <a:alphaModFix/>
          </a:blip>
          <a:stretch>
            <a:fillRect/>
          </a:stretch>
        </p:blipFill>
        <p:spPr>
          <a:xfrm>
            <a:off x="6592600" y="2485189"/>
            <a:ext cx="1690000" cy="130613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DAA"/>
        </a:solidFill>
      </p:bgPr>
    </p:bg>
    <p:spTree>
      <p:nvGrpSpPr>
        <p:cNvPr id="320" name="Shape 320"/>
        <p:cNvGrpSpPr/>
        <p:nvPr/>
      </p:nvGrpSpPr>
      <p:grpSpPr>
        <a:xfrm>
          <a:off x="0" y="0"/>
          <a:ext cx="0" cy="0"/>
          <a:chOff x="0" y="0"/>
          <a:chExt cx="0" cy="0"/>
        </a:xfrm>
      </p:grpSpPr>
      <p:sp>
        <p:nvSpPr>
          <p:cNvPr id="321" name="Google Shape;321;p50"/>
          <p:cNvSpPr txBox="1"/>
          <p:nvPr>
            <p:ph type="title"/>
          </p:nvPr>
        </p:nvSpPr>
        <p:spPr>
          <a:xfrm>
            <a:off x="471900" y="738725"/>
            <a:ext cx="8222100" cy="767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800">
                <a:latin typeface="Quattrocento Sans"/>
                <a:ea typeface="Quattrocento Sans"/>
                <a:cs typeface="Quattrocento Sans"/>
                <a:sym typeface="Quattrocento Sans"/>
              </a:rPr>
              <a:t>Schiro Withanachchi, Queens College (Econ 249, Applied Statistics &amp; NACE Career Competencies)</a:t>
            </a:r>
            <a:endParaRPr sz="2800">
              <a:latin typeface="Quattrocento Sans"/>
              <a:ea typeface="Quattrocento Sans"/>
              <a:cs typeface="Quattrocento Sans"/>
              <a:sym typeface="Quattrocento Sans"/>
            </a:endParaRPr>
          </a:p>
        </p:txBody>
      </p:sp>
      <p:pic>
        <p:nvPicPr>
          <p:cNvPr id="322" name="Google Shape;322;p50"/>
          <p:cNvPicPr preferRelativeResize="0"/>
          <p:nvPr/>
        </p:nvPicPr>
        <p:blipFill rotWithShape="1">
          <a:blip r:embed="rId3">
            <a:alphaModFix/>
          </a:blip>
          <a:srcRect b="6584" l="1352" r="20935" t="5511"/>
          <a:stretch/>
        </p:blipFill>
        <p:spPr>
          <a:xfrm>
            <a:off x="517175" y="2017375"/>
            <a:ext cx="5735900" cy="2635099"/>
          </a:xfrm>
          <a:prstGeom prst="rect">
            <a:avLst/>
          </a:prstGeom>
          <a:noFill/>
          <a:ln cap="flat" cmpd="sng" w="19050">
            <a:solidFill>
              <a:srgbClr val="B7B7B7"/>
            </a:solidFill>
            <a:prstDash val="solid"/>
            <a:round/>
            <a:headEnd len="sm" w="sm" type="none"/>
            <a:tailEnd len="sm" w="sm" type="none"/>
          </a:ln>
        </p:spPr>
      </p:pic>
      <p:pic>
        <p:nvPicPr>
          <p:cNvPr id="323" name="Google Shape;323;p50"/>
          <p:cNvPicPr preferRelativeResize="0"/>
          <p:nvPr/>
        </p:nvPicPr>
        <p:blipFill>
          <a:blip r:embed="rId4">
            <a:alphaModFix/>
          </a:blip>
          <a:stretch>
            <a:fillRect/>
          </a:stretch>
        </p:blipFill>
        <p:spPr>
          <a:xfrm>
            <a:off x="6624825" y="2017375"/>
            <a:ext cx="1937550" cy="2635101"/>
          </a:xfrm>
          <a:prstGeom prst="rect">
            <a:avLst/>
          </a:prstGeom>
          <a:noFill/>
          <a:ln cap="flat" cmpd="sng" w="19050">
            <a:solidFill>
              <a:srgbClr val="B7B7B7"/>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4125"/>
        </a:solidFill>
      </p:bgPr>
    </p:bg>
    <p:spTree>
      <p:nvGrpSpPr>
        <p:cNvPr id="327" name="Shape 327"/>
        <p:cNvGrpSpPr/>
        <p:nvPr/>
      </p:nvGrpSpPr>
      <p:grpSpPr>
        <a:xfrm>
          <a:off x="0" y="0"/>
          <a:ext cx="0" cy="0"/>
          <a:chOff x="0" y="0"/>
          <a:chExt cx="0" cy="0"/>
        </a:xfrm>
      </p:grpSpPr>
      <p:sp>
        <p:nvSpPr>
          <p:cNvPr id="328" name="Google Shape;328;p51"/>
          <p:cNvSpPr txBox="1"/>
          <p:nvPr>
            <p:ph type="title"/>
          </p:nvPr>
        </p:nvSpPr>
        <p:spPr>
          <a:xfrm>
            <a:off x="471900" y="738725"/>
            <a:ext cx="8222100" cy="7677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latin typeface="Quattrocento Sans"/>
                <a:ea typeface="Quattrocento Sans"/>
                <a:cs typeface="Quattrocento Sans"/>
                <a:sym typeface="Quattrocento Sans"/>
              </a:rPr>
              <a:t>Knowledge </a:t>
            </a:r>
            <a:r>
              <a:rPr i="1" lang="en">
                <a:latin typeface="Quattrocento Sans"/>
                <a:ea typeface="Quattrocento Sans"/>
                <a:cs typeface="Quattrocento Sans"/>
                <a:sym typeface="Quattrocento Sans"/>
              </a:rPr>
              <a:t>Is Power …</a:t>
            </a:r>
            <a:endParaRPr>
              <a:latin typeface="Quattrocento Sans"/>
              <a:ea typeface="Quattrocento Sans"/>
              <a:cs typeface="Quattrocento Sans"/>
              <a:sym typeface="Quattrocento Sans"/>
            </a:endParaRPr>
          </a:p>
        </p:txBody>
      </p:sp>
      <p:graphicFrame>
        <p:nvGraphicFramePr>
          <p:cNvPr id="329" name="Google Shape;329;p51"/>
          <p:cNvGraphicFramePr/>
          <p:nvPr/>
        </p:nvGraphicFramePr>
        <p:xfrm>
          <a:off x="963450" y="3041745"/>
          <a:ext cx="3000000" cy="3000000"/>
        </p:xfrm>
        <a:graphic>
          <a:graphicData uri="http://schemas.openxmlformats.org/drawingml/2006/table">
            <a:tbl>
              <a:tblPr>
                <a:noFill/>
                <a:tableStyleId>{444BB4A2-BAF9-4027-B03F-824757F5F26A}</a:tableStyleId>
              </a:tblPr>
              <a:tblGrid>
                <a:gridCol w="3619500"/>
                <a:gridCol w="3619500"/>
              </a:tblGrid>
              <a:tr h="444500">
                <a:tc>
                  <a:txBody>
                    <a:bodyPr/>
                    <a:lstStyle/>
                    <a:p>
                      <a:pPr indent="0" lvl="0" marL="0" rtl="0" algn="l">
                        <a:spcBef>
                          <a:spcPts val="0"/>
                        </a:spcBef>
                        <a:spcAft>
                          <a:spcPts val="0"/>
                        </a:spcAft>
                        <a:buNone/>
                      </a:pPr>
                      <a:r>
                        <a:rPr lang="en">
                          <a:latin typeface="Quattrocento Sans"/>
                          <a:ea typeface="Quattrocento Sans"/>
                          <a:cs typeface="Quattrocento Sans"/>
                          <a:sym typeface="Quattrocento Sans"/>
                        </a:rPr>
                        <a:t>Course Requirements or Learning Outcomes</a:t>
                      </a:r>
                      <a:endParaRPr>
                        <a:latin typeface="Quattrocento Sans"/>
                        <a:ea typeface="Quattrocento Sans"/>
                        <a:cs typeface="Quattrocento Sans"/>
                        <a:sym typeface="Quattrocento Sans"/>
                      </a:endParaRPr>
                    </a:p>
                  </a:txBody>
                  <a:tcPr marT="91425" marB="91425" marR="91425" marL="91425"/>
                </a:tc>
                <a:tc>
                  <a:txBody>
                    <a:bodyPr/>
                    <a:lstStyle/>
                    <a:p>
                      <a:pPr indent="0" lvl="0" marL="0" rtl="0" algn="l">
                        <a:spcBef>
                          <a:spcPts val="0"/>
                        </a:spcBef>
                        <a:spcAft>
                          <a:spcPts val="0"/>
                        </a:spcAft>
                        <a:buNone/>
                      </a:pPr>
                      <a:r>
                        <a:rPr lang="en">
                          <a:latin typeface="Quattrocento Sans"/>
                          <a:ea typeface="Quattrocento Sans"/>
                          <a:cs typeface="Quattrocento Sans"/>
                          <a:sym typeface="Quattrocento Sans"/>
                        </a:rPr>
                        <a:t>Career Readiness Competencies</a:t>
                      </a:r>
                      <a:endParaRPr>
                        <a:latin typeface="Quattrocento Sans"/>
                        <a:ea typeface="Quattrocento Sans"/>
                        <a:cs typeface="Quattrocento Sans"/>
                        <a:sym typeface="Quattrocento Sans"/>
                      </a:endParaRPr>
                    </a:p>
                  </a:txBody>
                  <a:tcPr marT="91425" marB="91425" marR="91425" marL="91425"/>
                </a:tc>
              </a:tr>
              <a:tr h="3973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6172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973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330" name="Google Shape;330;p51"/>
          <p:cNvSpPr txBox="1"/>
          <p:nvPr/>
        </p:nvSpPr>
        <p:spPr>
          <a:xfrm>
            <a:off x="924600" y="1886850"/>
            <a:ext cx="7294800" cy="13698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
                <a:latin typeface="Quattrocento Sans"/>
                <a:ea typeface="Quattrocento Sans"/>
                <a:cs typeface="Quattrocento Sans"/>
                <a:sym typeface="Quattrocento Sans"/>
              </a:rPr>
              <a:t>1st day assignment: Instead of the tedious and rarely effective “let’s go over the syllabus,” have students work in pairs/groups, review the syllabus, and connect the “basics” of the course to the career/“world readiness” competencies. Have them think  big picture—“meta” and “mission.”</a:t>
            </a:r>
            <a:r>
              <a:rPr b="1" lang="en">
                <a:latin typeface="Quattrocento Sans"/>
                <a:ea typeface="Quattrocento Sans"/>
                <a:cs typeface="Quattrocento Sans"/>
                <a:sym typeface="Quattrocento Sans"/>
              </a:rPr>
              <a:t> </a:t>
            </a:r>
            <a:r>
              <a:rPr b="1" lang="en" sz="1000">
                <a:solidFill>
                  <a:srgbClr val="434343"/>
                </a:solidFill>
                <a:latin typeface="Quattrocento Sans"/>
                <a:ea typeface="Quattrocento Sans"/>
                <a:cs typeface="Quattrocento Sans"/>
                <a:sym typeface="Quattrocento Sans"/>
              </a:rPr>
              <a:t>1. </a:t>
            </a:r>
            <a:r>
              <a:rPr lang="en" sz="1000">
                <a:solidFill>
                  <a:srgbClr val="434343"/>
                </a:solidFill>
                <a:latin typeface="Quattrocento Sans"/>
                <a:ea typeface="Quattrocento Sans"/>
                <a:cs typeface="Quattrocento Sans"/>
                <a:sym typeface="Quattrocento Sans"/>
              </a:rPr>
              <a:t>Career and self-development; </a:t>
            </a:r>
            <a:r>
              <a:rPr b="1" lang="en" sz="1000">
                <a:solidFill>
                  <a:srgbClr val="434343"/>
                </a:solidFill>
                <a:latin typeface="Quattrocento Sans"/>
                <a:ea typeface="Quattrocento Sans"/>
                <a:cs typeface="Quattrocento Sans"/>
                <a:sym typeface="Quattrocento Sans"/>
              </a:rPr>
              <a:t>2.</a:t>
            </a:r>
            <a:r>
              <a:rPr lang="en" sz="1000">
                <a:solidFill>
                  <a:srgbClr val="434343"/>
                </a:solidFill>
                <a:latin typeface="Quattrocento Sans"/>
                <a:ea typeface="Quattrocento Sans"/>
                <a:cs typeface="Quattrocento Sans"/>
                <a:sym typeface="Quattrocento Sans"/>
              </a:rPr>
              <a:t> Communication skills; </a:t>
            </a:r>
            <a:r>
              <a:rPr b="1" lang="en" sz="1000">
                <a:solidFill>
                  <a:srgbClr val="434343"/>
                </a:solidFill>
                <a:latin typeface="Quattrocento Sans"/>
                <a:ea typeface="Quattrocento Sans"/>
                <a:cs typeface="Quattrocento Sans"/>
                <a:sym typeface="Quattrocento Sans"/>
              </a:rPr>
              <a:t>3. </a:t>
            </a:r>
            <a:r>
              <a:rPr lang="en" sz="1000">
                <a:solidFill>
                  <a:srgbClr val="434343"/>
                </a:solidFill>
                <a:latin typeface="Quattrocento Sans"/>
                <a:ea typeface="Quattrocento Sans"/>
                <a:cs typeface="Quattrocento Sans"/>
                <a:sym typeface="Quattrocento Sans"/>
              </a:rPr>
              <a:t>Critical thinking and problem solving; </a:t>
            </a:r>
            <a:r>
              <a:rPr b="1" lang="en" sz="1000">
                <a:solidFill>
                  <a:srgbClr val="434343"/>
                </a:solidFill>
                <a:latin typeface="Quattrocento Sans"/>
                <a:ea typeface="Quattrocento Sans"/>
                <a:cs typeface="Quattrocento Sans"/>
                <a:sym typeface="Quattrocento Sans"/>
              </a:rPr>
              <a:t>4. </a:t>
            </a:r>
            <a:r>
              <a:rPr lang="en" sz="1000">
                <a:solidFill>
                  <a:srgbClr val="434343"/>
                </a:solidFill>
                <a:latin typeface="Quattrocento Sans"/>
                <a:ea typeface="Quattrocento Sans"/>
                <a:cs typeface="Quattrocento Sans"/>
                <a:sym typeface="Quattrocento Sans"/>
              </a:rPr>
              <a:t>Equity, inclusion, anti-racist, and cross-cultural skills; </a:t>
            </a:r>
            <a:r>
              <a:rPr b="1" lang="en" sz="1000">
                <a:solidFill>
                  <a:srgbClr val="434343"/>
                </a:solidFill>
                <a:latin typeface="Quattrocento Sans"/>
                <a:ea typeface="Quattrocento Sans"/>
                <a:cs typeface="Quattrocento Sans"/>
                <a:sym typeface="Quattrocento Sans"/>
              </a:rPr>
              <a:t>5.</a:t>
            </a:r>
            <a:r>
              <a:rPr lang="en" sz="1000">
                <a:solidFill>
                  <a:srgbClr val="434343"/>
                </a:solidFill>
                <a:latin typeface="Quattrocento Sans"/>
                <a:ea typeface="Quattrocento Sans"/>
                <a:cs typeface="Quattrocento Sans"/>
                <a:sym typeface="Quattrocento Sans"/>
              </a:rPr>
              <a:t> Leadership; </a:t>
            </a:r>
            <a:r>
              <a:rPr b="1" lang="en" sz="1000">
                <a:solidFill>
                  <a:srgbClr val="434343"/>
                </a:solidFill>
                <a:latin typeface="Quattrocento Sans"/>
                <a:ea typeface="Quattrocento Sans"/>
                <a:cs typeface="Quattrocento Sans"/>
                <a:sym typeface="Quattrocento Sans"/>
              </a:rPr>
              <a:t>6.</a:t>
            </a:r>
            <a:r>
              <a:rPr lang="en" sz="1000">
                <a:solidFill>
                  <a:srgbClr val="434343"/>
                </a:solidFill>
                <a:latin typeface="Quattrocento Sans"/>
                <a:ea typeface="Quattrocento Sans"/>
                <a:cs typeface="Quattrocento Sans"/>
                <a:sym typeface="Quattrocento Sans"/>
              </a:rPr>
              <a:t> Professionalism; </a:t>
            </a:r>
            <a:r>
              <a:rPr b="1" lang="en" sz="1000">
                <a:solidFill>
                  <a:srgbClr val="434343"/>
                </a:solidFill>
                <a:latin typeface="Quattrocento Sans"/>
                <a:ea typeface="Quattrocento Sans"/>
                <a:cs typeface="Quattrocento Sans"/>
                <a:sym typeface="Quattrocento Sans"/>
              </a:rPr>
              <a:t>7. </a:t>
            </a:r>
            <a:r>
              <a:rPr lang="en" sz="1000">
                <a:solidFill>
                  <a:srgbClr val="434343"/>
                </a:solidFill>
                <a:latin typeface="Quattrocento Sans"/>
                <a:ea typeface="Quattrocento Sans"/>
                <a:cs typeface="Quattrocento Sans"/>
                <a:sym typeface="Quattrocento Sans"/>
              </a:rPr>
              <a:t>Teamwork; </a:t>
            </a:r>
            <a:r>
              <a:rPr b="1" lang="en" sz="1000">
                <a:solidFill>
                  <a:srgbClr val="434343"/>
                </a:solidFill>
                <a:latin typeface="Quattrocento Sans"/>
                <a:ea typeface="Quattrocento Sans"/>
                <a:cs typeface="Quattrocento Sans"/>
                <a:sym typeface="Quattrocento Sans"/>
              </a:rPr>
              <a:t>8.</a:t>
            </a:r>
            <a:r>
              <a:rPr lang="en" sz="1000">
                <a:solidFill>
                  <a:srgbClr val="434343"/>
                </a:solidFill>
                <a:latin typeface="Quattrocento Sans"/>
                <a:ea typeface="Quattrocento Sans"/>
                <a:cs typeface="Quattrocento Sans"/>
                <a:sym typeface="Quattrocento Sans"/>
              </a:rPr>
              <a:t> Technology basics.</a:t>
            </a:r>
            <a:endParaRPr sz="1000">
              <a:solidFill>
                <a:srgbClr val="434343"/>
              </a:solidFill>
              <a:latin typeface="Quattrocento Sans"/>
              <a:ea typeface="Quattrocento Sans"/>
              <a:cs typeface="Quattrocento Sans"/>
              <a:sym typeface="Quattrocento Sans"/>
            </a:endParaRPr>
          </a:p>
          <a:p>
            <a:pPr indent="0" lvl="0" marL="0" rtl="0" algn="just">
              <a:spcBef>
                <a:spcPts val="0"/>
              </a:spcBef>
              <a:spcAft>
                <a:spcPts val="0"/>
              </a:spcAft>
              <a:buNone/>
            </a:pPr>
            <a:r>
              <a:t/>
            </a:r>
            <a:endParaRPr b="1" sz="1100">
              <a:solidFill>
                <a:srgbClr val="434343"/>
              </a:solidFill>
              <a:latin typeface="Quattrocento Sans"/>
              <a:ea typeface="Quattrocento Sans"/>
              <a:cs typeface="Quattrocento Sans"/>
              <a:sym typeface="Quattrocento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52"/>
          <p:cNvSpPr txBox="1"/>
          <p:nvPr/>
        </p:nvSpPr>
        <p:spPr>
          <a:xfrm>
            <a:off x="628657" y="193937"/>
            <a:ext cx="7886700" cy="7719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0"/>
              </a:spcAft>
              <a:buClr>
                <a:schemeClr val="lt1"/>
              </a:buClr>
              <a:buSzPts val="3000"/>
              <a:buFont typeface="Arial"/>
              <a:buNone/>
            </a:pPr>
            <a:r>
              <a:rPr b="1" i="1" lang="en" sz="2400">
                <a:solidFill>
                  <a:schemeClr val="lt1"/>
                </a:solidFill>
                <a:latin typeface="Quattrocento Sans"/>
                <a:ea typeface="Quattrocento Sans"/>
                <a:cs typeface="Quattrocento Sans"/>
                <a:sym typeface="Quattrocento Sans"/>
              </a:rPr>
              <a:t>#4. Consider “Ungrading” and an “Open” Syllabus  </a:t>
            </a:r>
            <a:endParaRPr sz="1000">
              <a:solidFill>
                <a:schemeClr val="lt1"/>
              </a:solidFill>
              <a:latin typeface="Calibri"/>
              <a:ea typeface="Calibri"/>
              <a:cs typeface="Calibri"/>
              <a:sym typeface="Calibri"/>
            </a:endParaRPr>
          </a:p>
        </p:txBody>
      </p:sp>
      <p:pic>
        <p:nvPicPr>
          <p:cNvPr id="336" name="Google Shape;336;p52"/>
          <p:cNvPicPr preferRelativeResize="0"/>
          <p:nvPr/>
        </p:nvPicPr>
        <p:blipFill>
          <a:blip r:embed="rId3">
            <a:alphaModFix/>
          </a:blip>
          <a:stretch>
            <a:fillRect/>
          </a:stretch>
        </p:blipFill>
        <p:spPr>
          <a:xfrm>
            <a:off x="1460100" y="883987"/>
            <a:ext cx="2505638" cy="3872865"/>
          </a:xfrm>
          <a:prstGeom prst="rect">
            <a:avLst/>
          </a:prstGeom>
          <a:noFill/>
          <a:ln cap="flat" cmpd="sng" w="19050">
            <a:solidFill>
              <a:schemeClr val="lt2"/>
            </a:solidFill>
            <a:prstDash val="solid"/>
            <a:round/>
            <a:headEnd len="sm" w="sm" type="none"/>
            <a:tailEnd len="sm" w="sm" type="none"/>
          </a:ln>
        </p:spPr>
      </p:pic>
      <p:pic>
        <p:nvPicPr>
          <p:cNvPr id="337" name="Google Shape;337;p52"/>
          <p:cNvPicPr preferRelativeResize="0"/>
          <p:nvPr/>
        </p:nvPicPr>
        <p:blipFill>
          <a:blip r:embed="rId4">
            <a:alphaModFix/>
          </a:blip>
          <a:stretch>
            <a:fillRect/>
          </a:stretch>
        </p:blipFill>
        <p:spPr>
          <a:xfrm>
            <a:off x="5099213" y="883987"/>
            <a:ext cx="2583199" cy="3872863"/>
          </a:xfrm>
          <a:prstGeom prst="rect">
            <a:avLst/>
          </a:prstGeom>
          <a:noFill/>
          <a:ln cap="flat" cmpd="sng" w="19050">
            <a:solidFill>
              <a:schemeClr val="lt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5DAA"/>
        </a:solidFill>
      </p:bgPr>
    </p:bg>
    <p:spTree>
      <p:nvGrpSpPr>
        <p:cNvPr id="341" name="Shape 341"/>
        <p:cNvGrpSpPr/>
        <p:nvPr/>
      </p:nvGrpSpPr>
      <p:grpSpPr>
        <a:xfrm>
          <a:off x="0" y="0"/>
          <a:ext cx="0" cy="0"/>
          <a:chOff x="0" y="0"/>
          <a:chExt cx="0" cy="0"/>
        </a:xfrm>
      </p:grpSpPr>
      <p:sp>
        <p:nvSpPr>
          <p:cNvPr id="342" name="Google Shape;342;p53"/>
          <p:cNvSpPr txBox="1"/>
          <p:nvPr/>
        </p:nvSpPr>
        <p:spPr>
          <a:xfrm>
            <a:off x="6340739" y="3201023"/>
            <a:ext cx="2223300" cy="2151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FFFFFF"/>
              </a:buClr>
              <a:buSzPts val="600"/>
              <a:buFont typeface="Calibri"/>
              <a:buNone/>
            </a:pPr>
            <a:r>
              <a:rPr b="0" i="1" lang="en" sz="600" u="none" cap="none" strike="noStrike">
                <a:solidFill>
                  <a:srgbClr val="FFFFFF"/>
                </a:solidFill>
                <a:latin typeface="Calibri"/>
                <a:ea typeface="Calibri"/>
                <a:cs typeface="Calibri"/>
                <a:sym typeface="Calibri"/>
              </a:rPr>
              <a:t>Futures Initiative</a:t>
            </a:r>
            <a:endParaRPr b="0" i="1" sz="600" u="none" cap="none" strike="noStrike">
              <a:solidFill>
                <a:srgbClr val="FFFFFF"/>
              </a:solidFill>
              <a:latin typeface="Calibri"/>
              <a:ea typeface="Calibri"/>
              <a:cs typeface="Calibri"/>
              <a:sym typeface="Calibri"/>
            </a:endParaRPr>
          </a:p>
        </p:txBody>
      </p:sp>
      <p:sp>
        <p:nvSpPr>
          <p:cNvPr id="343" name="Google Shape;343;p53"/>
          <p:cNvSpPr txBox="1"/>
          <p:nvPr/>
        </p:nvSpPr>
        <p:spPr>
          <a:xfrm>
            <a:off x="628657" y="551262"/>
            <a:ext cx="7886700" cy="7719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chemeClr val="lt1"/>
              </a:buClr>
              <a:buSzPts val="3000"/>
              <a:buFont typeface="Arial"/>
              <a:buNone/>
            </a:pPr>
            <a:r>
              <a:rPr b="1" i="1" lang="en" sz="3000">
                <a:solidFill>
                  <a:schemeClr val="lt1"/>
                </a:solidFill>
                <a:latin typeface="Quattrocento Sans"/>
                <a:ea typeface="Quattrocento Sans"/>
                <a:cs typeface="Quattrocento Sans"/>
                <a:sym typeface="Quattrocento Sans"/>
              </a:rPr>
              <a:t>#5. </a:t>
            </a:r>
            <a:r>
              <a:rPr b="1" i="1" lang="en" sz="3000">
                <a:solidFill>
                  <a:schemeClr val="lt1"/>
                </a:solidFill>
                <a:latin typeface="Quattrocento Sans"/>
                <a:ea typeface="Quattrocento Sans"/>
                <a:cs typeface="Quattrocento Sans"/>
                <a:sym typeface="Quattrocento Sans"/>
              </a:rPr>
              <a:t>Redesign General Education that Matters</a:t>
            </a:r>
            <a:endParaRPr b="1" i="1" sz="3000">
              <a:solidFill>
                <a:schemeClr val="lt1"/>
              </a:solidFill>
              <a:latin typeface="Quattrocento Sans"/>
              <a:ea typeface="Quattrocento Sans"/>
              <a:cs typeface="Quattrocento Sans"/>
              <a:sym typeface="Quattrocento Sans"/>
            </a:endParaRPr>
          </a:p>
          <a:p>
            <a:pPr indent="0" lvl="0" marL="0" marR="0" rtl="0" algn="ctr">
              <a:lnSpc>
                <a:spcPct val="90000"/>
              </a:lnSpc>
              <a:spcBef>
                <a:spcPts val="0"/>
              </a:spcBef>
              <a:spcAft>
                <a:spcPts val="0"/>
              </a:spcAft>
              <a:buClr>
                <a:schemeClr val="lt1"/>
              </a:buClr>
              <a:buSzPts val="3000"/>
              <a:buFont typeface="Arial"/>
              <a:buNone/>
            </a:pPr>
            <a:r>
              <a:t/>
            </a:r>
            <a:endParaRPr sz="1800">
              <a:solidFill>
                <a:schemeClr val="lt1"/>
              </a:solidFill>
              <a:latin typeface="Quattrocento Sans"/>
              <a:ea typeface="Quattrocento Sans"/>
              <a:cs typeface="Quattrocento Sans"/>
              <a:sym typeface="Quattrocento Sans"/>
            </a:endParaRPr>
          </a:p>
          <a:p>
            <a:pPr indent="0" lvl="0" marL="0" marR="0" rtl="0" algn="ctr">
              <a:lnSpc>
                <a:spcPct val="90000"/>
              </a:lnSpc>
              <a:spcBef>
                <a:spcPts val="0"/>
              </a:spcBef>
              <a:spcAft>
                <a:spcPts val="0"/>
              </a:spcAft>
              <a:buClr>
                <a:schemeClr val="lt1"/>
              </a:buClr>
              <a:buSzPts val="3000"/>
              <a:buFont typeface="Arial"/>
              <a:buNone/>
            </a:pPr>
            <a:r>
              <a:rPr lang="en" sz="1800">
                <a:solidFill>
                  <a:schemeClr val="lt1"/>
                </a:solidFill>
                <a:latin typeface="Quattrocento Sans"/>
                <a:ea typeface="Quattrocento Sans"/>
                <a:cs typeface="Quattrocento Sans"/>
                <a:sym typeface="Quattrocento Sans"/>
              </a:rPr>
              <a:t>Bass Connections, Duke University, “Soil and Spirit” Integrated Gen Ed Course </a:t>
            </a:r>
            <a:endParaRPr i="0" sz="100" u="none" cap="none" strike="noStrike">
              <a:solidFill>
                <a:srgbClr val="000000"/>
              </a:solidFill>
              <a:latin typeface="Quattrocento Sans"/>
              <a:ea typeface="Quattrocento Sans"/>
              <a:cs typeface="Quattrocento Sans"/>
              <a:sym typeface="Quattrocento Sans"/>
            </a:endParaRPr>
          </a:p>
        </p:txBody>
      </p:sp>
      <p:pic>
        <p:nvPicPr>
          <p:cNvPr id="344" name="Google Shape;344;p53"/>
          <p:cNvPicPr preferRelativeResize="0"/>
          <p:nvPr/>
        </p:nvPicPr>
        <p:blipFill>
          <a:blip r:embed="rId3">
            <a:alphaModFix/>
          </a:blip>
          <a:stretch>
            <a:fillRect/>
          </a:stretch>
        </p:blipFill>
        <p:spPr>
          <a:xfrm>
            <a:off x="628650" y="2125288"/>
            <a:ext cx="3608850" cy="2105175"/>
          </a:xfrm>
          <a:prstGeom prst="rect">
            <a:avLst/>
          </a:prstGeom>
          <a:noFill/>
          <a:ln cap="flat" cmpd="sng" w="19050">
            <a:solidFill>
              <a:srgbClr val="888888"/>
            </a:solidFill>
            <a:prstDash val="solid"/>
            <a:round/>
            <a:headEnd len="sm" w="sm" type="none"/>
            <a:tailEnd len="sm" w="sm" type="none"/>
          </a:ln>
        </p:spPr>
      </p:pic>
      <p:pic>
        <p:nvPicPr>
          <p:cNvPr id="345" name="Google Shape;345;p53"/>
          <p:cNvPicPr preferRelativeResize="0"/>
          <p:nvPr/>
        </p:nvPicPr>
        <p:blipFill rotWithShape="1">
          <a:blip r:embed="rId4">
            <a:alphaModFix/>
          </a:blip>
          <a:srcRect b="16742" l="0" r="0" t="5635"/>
          <a:stretch/>
        </p:blipFill>
        <p:spPr>
          <a:xfrm>
            <a:off x="4449300" y="2125300"/>
            <a:ext cx="4066050" cy="2105175"/>
          </a:xfrm>
          <a:prstGeom prst="rect">
            <a:avLst/>
          </a:prstGeom>
          <a:noFill/>
          <a:ln cap="flat" cmpd="sng" w="19050">
            <a:solidFill>
              <a:srgbClr val="888888"/>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4"/>
          <p:cNvSpPr txBox="1"/>
          <p:nvPr/>
        </p:nvSpPr>
        <p:spPr>
          <a:xfrm>
            <a:off x="4827725" y="1096950"/>
            <a:ext cx="41148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600">
                <a:solidFill>
                  <a:schemeClr val="lt1"/>
                </a:solidFill>
                <a:latin typeface="Quattrocento Sans"/>
                <a:ea typeface="Quattrocento Sans"/>
                <a:cs typeface="Quattrocento Sans"/>
                <a:sym typeface="Quattrocento Sans"/>
              </a:rPr>
              <a:t>#6. Radically Remix and Update Our Majors and Minors with a MISSION</a:t>
            </a:r>
            <a:endParaRPr i="1" sz="2600">
              <a:solidFill>
                <a:schemeClr val="lt1"/>
              </a:solidFill>
              <a:latin typeface="Quattrocento Sans"/>
              <a:ea typeface="Quattrocento Sans"/>
              <a:cs typeface="Quattrocento Sans"/>
              <a:sym typeface="Quattrocento Sans"/>
            </a:endParaRPr>
          </a:p>
        </p:txBody>
      </p:sp>
      <p:sp>
        <p:nvSpPr>
          <p:cNvPr id="351" name="Google Shape;351;p54"/>
          <p:cNvSpPr txBox="1"/>
          <p:nvPr/>
        </p:nvSpPr>
        <p:spPr>
          <a:xfrm>
            <a:off x="342900" y="3298550"/>
            <a:ext cx="37815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2"/>
                </a:solidFill>
                <a:latin typeface="Quattrocento Sans"/>
                <a:ea typeface="Quattrocento Sans"/>
                <a:cs typeface="Quattrocento Sans"/>
                <a:sym typeface="Quattrocento Sans"/>
              </a:rPr>
              <a:t>“Our mission is to educate ethical, entrepreneurial leaders in Africa; to cultivate within students, the critical thinking skills, the concern for others, and the courage it will take to transform the continent.”</a:t>
            </a:r>
            <a:endParaRPr>
              <a:solidFill>
                <a:schemeClr val="dk2"/>
              </a:solidFill>
              <a:latin typeface="Quattrocento Sans"/>
              <a:ea typeface="Quattrocento Sans"/>
              <a:cs typeface="Quattrocento Sans"/>
              <a:sym typeface="Quattrocento Sans"/>
            </a:endParaRPr>
          </a:p>
        </p:txBody>
      </p:sp>
      <p:pic>
        <p:nvPicPr>
          <p:cNvPr id="352" name="Google Shape;352;p54"/>
          <p:cNvPicPr preferRelativeResize="0"/>
          <p:nvPr/>
        </p:nvPicPr>
        <p:blipFill>
          <a:blip r:embed="rId3">
            <a:alphaModFix/>
          </a:blip>
          <a:stretch>
            <a:fillRect/>
          </a:stretch>
        </p:blipFill>
        <p:spPr>
          <a:xfrm>
            <a:off x="733175" y="696900"/>
            <a:ext cx="3000929" cy="2477827"/>
          </a:xfrm>
          <a:prstGeom prst="rect">
            <a:avLst/>
          </a:prstGeom>
          <a:noFill/>
          <a:ln>
            <a:noFill/>
          </a:ln>
        </p:spPr>
      </p:pic>
      <p:pic>
        <p:nvPicPr>
          <p:cNvPr descr="Programs &gt; Brochure &gt; Study Away" id="353" name="Google Shape;353;p54"/>
          <p:cNvPicPr preferRelativeResize="0"/>
          <p:nvPr/>
        </p:nvPicPr>
        <p:blipFill>
          <a:blip r:embed="rId4">
            <a:alphaModFix/>
          </a:blip>
          <a:stretch>
            <a:fillRect/>
          </a:stretch>
        </p:blipFill>
        <p:spPr>
          <a:xfrm>
            <a:off x="4940604" y="2847975"/>
            <a:ext cx="3889080" cy="1620450"/>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8"/>
          <p:cNvSpPr/>
          <p:nvPr/>
        </p:nvSpPr>
        <p:spPr>
          <a:xfrm rot="10800000">
            <a:off x="245485" y="1285077"/>
            <a:ext cx="3022152" cy="2630635"/>
          </a:xfrm>
          <a:custGeom>
            <a:rect b="b" l="l" r="r" t="t"/>
            <a:pathLst>
              <a:path extrusionOk="0" h="5878515" w="4995293">
                <a:moveTo>
                  <a:pt x="0" y="753160"/>
                </a:moveTo>
                <a:cubicBezTo>
                  <a:pt x="0" y="291159"/>
                  <a:pt x="43202" y="12526"/>
                  <a:pt x="505203" y="12526"/>
                </a:cubicBezTo>
                <a:lnTo>
                  <a:pt x="4565593" y="0"/>
                </a:lnTo>
                <a:cubicBezTo>
                  <a:pt x="5027594" y="0"/>
                  <a:pt x="4991670" y="557939"/>
                  <a:pt x="4991670" y="1019940"/>
                </a:cubicBezTo>
                <a:cubicBezTo>
                  <a:pt x="4987551" y="2611173"/>
                  <a:pt x="4998466" y="3223520"/>
                  <a:pt x="4994347" y="4814753"/>
                </a:cubicBezTo>
                <a:cubicBezTo>
                  <a:pt x="4994347" y="5276754"/>
                  <a:pt x="4990524" y="5878346"/>
                  <a:pt x="4528523" y="5878346"/>
                </a:cubicBezTo>
                <a:lnTo>
                  <a:pt x="581450" y="5878515"/>
                </a:lnTo>
                <a:cubicBezTo>
                  <a:pt x="119449" y="5878515"/>
                  <a:pt x="9680" y="5553789"/>
                  <a:pt x="9680" y="5091788"/>
                </a:cubicBezTo>
                <a:cubicBezTo>
                  <a:pt x="6453" y="3645579"/>
                  <a:pt x="3227" y="2199369"/>
                  <a:pt x="0" y="753160"/>
                </a:cubicBezTo>
                <a:close/>
              </a:path>
            </a:pathLst>
          </a:custGeom>
          <a:solidFill>
            <a:srgbClr val="E69138"/>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53" name="Google Shape;153;p28"/>
          <p:cNvPicPr preferRelativeResize="0"/>
          <p:nvPr/>
        </p:nvPicPr>
        <p:blipFill rotWithShape="1">
          <a:blip r:embed="rId3">
            <a:alphaModFix/>
          </a:blip>
          <a:srcRect b="0" l="0" r="0" t="0"/>
          <a:stretch/>
        </p:blipFill>
        <p:spPr>
          <a:xfrm>
            <a:off x="3594325" y="831154"/>
            <a:ext cx="5230906" cy="3487271"/>
          </a:xfrm>
          <a:prstGeom prst="rect">
            <a:avLst/>
          </a:prstGeom>
          <a:noFill/>
          <a:ln cap="flat" cmpd="sng" w="19050">
            <a:solidFill>
              <a:schemeClr val="lt1"/>
            </a:solidFill>
            <a:prstDash val="solid"/>
            <a:round/>
            <a:headEnd len="sm" w="sm" type="none"/>
            <a:tailEnd len="sm" w="sm" type="none"/>
          </a:ln>
        </p:spPr>
      </p:pic>
      <p:sp>
        <p:nvSpPr>
          <p:cNvPr id="154" name="Google Shape;154;p28"/>
          <p:cNvSpPr/>
          <p:nvPr/>
        </p:nvSpPr>
        <p:spPr>
          <a:xfrm rot="-5400000">
            <a:off x="570409" y="1236161"/>
            <a:ext cx="2401981" cy="2733511"/>
          </a:xfrm>
          <a:custGeom>
            <a:rect b="b" l="l" r="r" t="t"/>
            <a:pathLst>
              <a:path extrusionOk="0" h="5878518" w="5030327">
                <a:moveTo>
                  <a:pt x="0" y="848979"/>
                </a:moveTo>
                <a:cubicBezTo>
                  <a:pt x="0" y="386978"/>
                  <a:pt x="56369" y="12526"/>
                  <a:pt x="518370" y="12526"/>
                </a:cubicBezTo>
                <a:lnTo>
                  <a:pt x="4578760" y="0"/>
                </a:lnTo>
                <a:cubicBezTo>
                  <a:pt x="5040761" y="0"/>
                  <a:pt x="5017422" y="508926"/>
                  <a:pt x="5017422" y="970927"/>
                </a:cubicBezTo>
                <a:cubicBezTo>
                  <a:pt x="5013303" y="2562160"/>
                  <a:pt x="5033899" y="3501066"/>
                  <a:pt x="5029780" y="5092299"/>
                </a:cubicBezTo>
                <a:cubicBezTo>
                  <a:pt x="5029780" y="5554300"/>
                  <a:pt x="5003691" y="5878346"/>
                  <a:pt x="4541690" y="5878346"/>
                </a:cubicBezTo>
                <a:lnTo>
                  <a:pt x="502449" y="5878518"/>
                </a:lnTo>
                <a:cubicBezTo>
                  <a:pt x="40448" y="5878518"/>
                  <a:pt x="13167" y="5596223"/>
                  <a:pt x="13167" y="5134222"/>
                </a:cubicBezTo>
                <a:lnTo>
                  <a:pt x="0" y="848979"/>
                </a:lnTo>
                <a:close/>
              </a:path>
            </a:pathLst>
          </a:custGeom>
          <a:solidFill>
            <a:srgbClr val="E69138"/>
          </a:solidFill>
          <a:ln cap="flat" cmpd="sng" w="2857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5" name="Google Shape;155;p28"/>
          <p:cNvSpPr txBox="1"/>
          <p:nvPr>
            <p:ph idx="4294967295" type="subTitle"/>
          </p:nvPr>
        </p:nvSpPr>
        <p:spPr>
          <a:xfrm>
            <a:off x="503719" y="1635225"/>
            <a:ext cx="2511600" cy="19155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2100"/>
              <a:buNone/>
            </a:pPr>
            <a:r>
              <a:rPr lang="en" sz="2300">
                <a:solidFill>
                  <a:schemeClr val="lt1"/>
                </a:solidFill>
                <a:latin typeface="Calibri"/>
                <a:ea typeface="Calibri"/>
                <a:cs typeface="Calibri"/>
                <a:sym typeface="Calibri"/>
              </a:rPr>
              <a:t>This talk is dedicated to our students. Thank you for inspiring us to work for a better future. </a:t>
            </a:r>
            <a:r>
              <a:rPr lang="en" sz="2100">
                <a:solidFill>
                  <a:schemeClr val="lt1"/>
                </a:solidFill>
              </a:rPr>
              <a:t> </a:t>
            </a:r>
            <a:endParaRPr sz="110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55"/>
          <p:cNvPicPr preferRelativeResize="0"/>
          <p:nvPr/>
        </p:nvPicPr>
        <p:blipFill rotWithShape="1">
          <a:blip r:embed="rId3">
            <a:alphaModFix/>
          </a:blip>
          <a:srcRect b="0" l="0" r="0" t="0"/>
          <a:stretch/>
        </p:blipFill>
        <p:spPr>
          <a:xfrm>
            <a:off x="688525" y="2018750"/>
            <a:ext cx="3191400" cy="2393550"/>
          </a:xfrm>
          <a:prstGeom prst="rect">
            <a:avLst/>
          </a:prstGeom>
          <a:noFill/>
          <a:ln cap="flat" cmpd="sng" w="19050">
            <a:solidFill>
              <a:srgbClr val="888888"/>
            </a:solidFill>
            <a:prstDash val="solid"/>
            <a:round/>
            <a:headEnd len="sm" w="sm" type="none"/>
            <a:tailEnd len="sm" w="sm" type="none"/>
          </a:ln>
        </p:spPr>
      </p:pic>
      <p:pic>
        <p:nvPicPr>
          <p:cNvPr id="359" name="Google Shape;359;p55"/>
          <p:cNvPicPr preferRelativeResize="0"/>
          <p:nvPr/>
        </p:nvPicPr>
        <p:blipFill rotWithShape="1">
          <a:blip r:embed="rId4">
            <a:alphaModFix/>
          </a:blip>
          <a:srcRect b="14204" l="0" r="10031" t="10118"/>
          <a:stretch/>
        </p:blipFill>
        <p:spPr>
          <a:xfrm>
            <a:off x="4295325" y="2018750"/>
            <a:ext cx="4268725" cy="2393549"/>
          </a:xfrm>
          <a:prstGeom prst="rect">
            <a:avLst/>
          </a:prstGeom>
          <a:noFill/>
          <a:ln cap="flat" cmpd="sng" w="19050">
            <a:solidFill>
              <a:srgbClr val="888888"/>
            </a:solidFill>
            <a:prstDash val="solid"/>
            <a:round/>
            <a:headEnd len="sm" w="sm" type="none"/>
            <a:tailEnd len="sm" w="sm" type="none"/>
          </a:ln>
        </p:spPr>
      </p:pic>
      <p:sp>
        <p:nvSpPr>
          <p:cNvPr id="360" name="Google Shape;360;p55"/>
          <p:cNvSpPr txBox="1"/>
          <p:nvPr/>
        </p:nvSpPr>
        <p:spPr>
          <a:xfrm>
            <a:off x="1851314" y="4212983"/>
            <a:ext cx="2028600" cy="2253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chemeClr val="lt1"/>
              </a:buClr>
              <a:buSzPts val="600"/>
              <a:buFont typeface="Calibri"/>
              <a:buNone/>
            </a:pPr>
            <a:r>
              <a:rPr b="0" i="1" lang="en" sz="600" u="none" cap="none" strike="noStrike">
                <a:solidFill>
                  <a:schemeClr val="lt1"/>
                </a:solidFill>
                <a:latin typeface="Calibri"/>
                <a:ea typeface="Calibri"/>
                <a:cs typeface="Calibri"/>
                <a:sym typeface="Calibri"/>
              </a:rPr>
              <a:t>Nikolayhg on </a:t>
            </a:r>
            <a:r>
              <a:rPr b="0" i="1" lang="en" sz="600" u="none" cap="none" strike="noStrike">
                <a:solidFill>
                  <a:schemeClr val="lt1"/>
                </a:solidFill>
                <a:uFill>
                  <a:noFill/>
                </a:uFill>
                <a:latin typeface="Calibri"/>
                <a:ea typeface="Calibri"/>
                <a:cs typeface="Calibri"/>
                <a:sym typeface="Calibri"/>
                <a:hlinkClick r:id="rId5">
                  <a:extLst>
                    <a:ext uri="{A12FA001-AC4F-418D-AE19-62706E023703}">
                      <ahyp:hlinkClr val="tx"/>
                    </a:ext>
                  </a:extLst>
                </a:hlinkClick>
              </a:rPr>
              <a:t>Pixabay</a:t>
            </a:r>
            <a:endParaRPr b="0" i="1" sz="600" u="none" cap="none" strike="noStrike">
              <a:solidFill>
                <a:schemeClr val="lt1"/>
              </a:solidFill>
              <a:latin typeface="Calibri"/>
              <a:ea typeface="Calibri"/>
              <a:cs typeface="Calibri"/>
              <a:sym typeface="Calibri"/>
            </a:endParaRPr>
          </a:p>
        </p:txBody>
      </p:sp>
      <p:sp>
        <p:nvSpPr>
          <p:cNvPr id="361" name="Google Shape;361;p55"/>
          <p:cNvSpPr txBox="1"/>
          <p:nvPr/>
        </p:nvSpPr>
        <p:spPr>
          <a:xfrm>
            <a:off x="6340739" y="4218073"/>
            <a:ext cx="2223300" cy="215100"/>
          </a:xfrm>
          <a:prstGeom prst="rect">
            <a:avLst/>
          </a:prstGeom>
          <a:noFill/>
          <a:ln>
            <a:noFill/>
          </a:ln>
        </p:spPr>
        <p:txBody>
          <a:bodyPr anchorCtr="0" anchor="t" bIns="68575" lIns="68575" spcFirstLastPara="1" rIns="68575" wrap="square" tIns="68575">
            <a:noAutofit/>
          </a:bodyPr>
          <a:lstStyle/>
          <a:p>
            <a:pPr indent="0" lvl="0" marL="0" marR="0" rtl="0" algn="r">
              <a:lnSpc>
                <a:spcPct val="100000"/>
              </a:lnSpc>
              <a:spcBef>
                <a:spcPts val="0"/>
              </a:spcBef>
              <a:spcAft>
                <a:spcPts val="0"/>
              </a:spcAft>
              <a:buClr>
                <a:srgbClr val="FFFFFF"/>
              </a:buClr>
              <a:buSzPts val="600"/>
              <a:buFont typeface="Calibri"/>
              <a:buNone/>
            </a:pPr>
            <a:r>
              <a:rPr b="0" i="1" lang="en" sz="600" u="none" cap="none" strike="noStrike">
                <a:solidFill>
                  <a:srgbClr val="FFFFFF"/>
                </a:solidFill>
                <a:latin typeface="Calibri"/>
                <a:ea typeface="Calibri"/>
                <a:cs typeface="Calibri"/>
                <a:sym typeface="Calibri"/>
              </a:rPr>
              <a:t>Futures Initiative</a:t>
            </a:r>
            <a:endParaRPr b="0" i="1" sz="600" u="none" cap="none" strike="noStrike">
              <a:solidFill>
                <a:srgbClr val="FFFFFF"/>
              </a:solidFill>
              <a:latin typeface="Calibri"/>
              <a:ea typeface="Calibri"/>
              <a:cs typeface="Calibri"/>
              <a:sym typeface="Calibri"/>
            </a:endParaRPr>
          </a:p>
        </p:txBody>
      </p:sp>
      <p:sp>
        <p:nvSpPr>
          <p:cNvPr id="362" name="Google Shape;362;p55"/>
          <p:cNvSpPr txBox="1"/>
          <p:nvPr/>
        </p:nvSpPr>
        <p:spPr>
          <a:xfrm>
            <a:off x="636150" y="405199"/>
            <a:ext cx="7871700" cy="1005300"/>
          </a:xfrm>
          <a:prstGeom prst="rect">
            <a:avLst/>
          </a:prstGeom>
          <a:no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3000"/>
              <a:buFont typeface="Arial"/>
              <a:buNone/>
            </a:pPr>
            <a:r>
              <a:rPr b="1" i="1" lang="en" sz="3000">
                <a:solidFill>
                  <a:schemeClr val="lt1"/>
                </a:solidFill>
                <a:latin typeface="Quattrocento Sans"/>
                <a:ea typeface="Quattrocento Sans"/>
                <a:cs typeface="Quattrocento Sans"/>
                <a:sym typeface="Quattrocento Sans"/>
              </a:rPr>
              <a:t>#7. Engage in Serious Faculty Training in Effective, Equitable, Active Pedagogy, Leadership, and Mentoring</a:t>
            </a:r>
            <a:endParaRPr sz="2700">
              <a:solidFill>
                <a:schemeClr val="lt1"/>
              </a:solidFill>
              <a:latin typeface="Calibri"/>
              <a:ea typeface="Calibri"/>
              <a:cs typeface="Calibri"/>
              <a:sym typeface="Calibri"/>
            </a:endParaRPr>
          </a:p>
        </p:txBody>
      </p:sp>
      <p:sp>
        <p:nvSpPr>
          <p:cNvPr id="363" name="Google Shape;363;p55"/>
          <p:cNvSpPr txBox="1"/>
          <p:nvPr/>
        </p:nvSpPr>
        <p:spPr>
          <a:xfrm>
            <a:off x="1511250" y="4589700"/>
            <a:ext cx="6121500" cy="34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1100">
                <a:solidFill>
                  <a:srgbClr val="222222"/>
                </a:solidFill>
                <a:latin typeface="Quattrocento Sans"/>
                <a:ea typeface="Quattrocento Sans"/>
                <a:cs typeface="Quattrocento Sans"/>
                <a:sym typeface="Quattrocento Sans"/>
              </a:rPr>
              <a:t>(Cf. 2014 PNAS “metastudy” of 240 studies: </a:t>
            </a:r>
            <a:r>
              <a:rPr i="1" lang="en" sz="1100" u="sng">
                <a:solidFill>
                  <a:schemeClr val="hlink"/>
                </a:solidFill>
                <a:latin typeface="Quattrocento Sans"/>
                <a:ea typeface="Quattrocento Sans"/>
                <a:cs typeface="Quattrocento Sans"/>
                <a:sym typeface="Quattrocento Sans"/>
                <a:hlinkClick r:id="rId6"/>
              </a:rPr>
              <a:t>https://www.pnas.org/doi/10.1073/pnas.1319030111</a:t>
            </a:r>
            <a:r>
              <a:rPr i="1" lang="en" sz="1100">
                <a:solidFill>
                  <a:srgbClr val="222222"/>
                </a:solidFill>
                <a:latin typeface="Quattrocento Sans"/>
                <a:ea typeface="Quattrocento Sans"/>
                <a:cs typeface="Quattrocento Sans"/>
                <a:sym typeface="Quattrocento Sans"/>
              </a:rPr>
              <a:t>)</a:t>
            </a:r>
            <a:endParaRPr sz="1100">
              <a:latin typeface="Quattrocento Sans"/>
              <a:ea typeface="Quattrocento Sans"/>
              <a:cs typeface="Quattrocento Sans"/>
              <a:sym typeface="Quattrocento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6"/>
          <p:cNvSpPr txBox="1"/>
          <p:nvPr>
            <p:ph type="title"/>
          </p:nvPr>
        </p:nvSpPr>
        <p:spPr>
          <a:xfrm>
            <a:off x="460950" y="2065350"/>
            <a:ext cx="8222100" cy="1012800"/>
          </a:xfrm>
          <a:prstGeom prst="rect">
            <a:avLst/>
          </a:prstGeom>
        </p:spPr>
        <p:txBody>
          <a:bodyPr anchorCtr="0" anchor="ctr" bIns="91425" lIns="91425" spcFirstLastPara="1" rIns="91425" wrap="square" tIns="91425">
            <a:normAutofit fontScale="90000"/>
          </a:bodyPr>
          <a:lstStyle/>
          <a:p>
            <a:pPr indent="-331470" lvl="0" marL="457200" rtl="0" algn="l">
              <a:spcBef>
                <a:spcPts val="0"/>
              </a:spcBef>
              <a:spcAft>
                <a:spcPts val="0"/>
              </a:spcAft>
              <a:buClr>
                <a:schemeClr val="lt1"/>
              </a:buClr>
              <a:buSzPct val="100000"/>
              <a:buFont typeface="Calibri"/>
              <a:buChar char="●"/>
            </a:pPr>
            <a:r>
              <a:rPr lang="en" sz="1800">
                <a:latin typeface="Calibri"/>
                <a:ea typeface="Calibri"/>
                <a:cs typeface="Calibri"/>
                <a:sym typeface="Calibri"/>
              </a:rPr>
              <a:t>Cathy N. Davidson and Shelly Eversley, “</a:t>
            </a:r>
            <a:r>
              <a:rPr lang="en" sz="1800" u="sng">
                <a:latin typeface="Calibri"/>
                <a:ea typeface="Calibri"/>
                <a:cs typeface="Calibri"/>
                <a:sym typeface="Calibri"/>
                <a:hlinkClick r:id="rId3"/>
              </a:rPr>
              <a:t>Practicing the Equitable, Transformative Pedagogy We Preach</a:t>
            </a:r>
            <a:r>
              <a:rPr lang="en" sz="1800">
                <a:latin typeface="Calibri"/>
                <a:ea typeface="Calibri"/>
                <a:cs typeface="Calibri"/>
                <a:sym typeface="Calibri"/>
              </a:rPr>
              <a:t>,” </a:t>
            </a:r>
            <a:r>
              <a:rPr i="1" lang="en" sz="1800">
                <a:latin typeface="Calibri"/>
                <a:ea typeface="Calibri"/>
                <a:cs typeface="Calibri"/>
                <a:sym typeface="Calibri"/>
              </a:rPr>
              <a:t>Inside Higher Ed, </a:t>
            </a:r>
            <a:r>
              <a:rPr lang="en" sz="1800">
                <a:latin typeface="Calibri"/>
                <a:ea typeface="Calibri"/>
                <a:cs typeface="Calibri"/>
                <a:sym typeface="Calibri"/>
              </a:rPr>
              <a:t>2021.</a:t>
            </a:r>
            <a:endParaRPr sz="1800">
              <a:latin typeface="Calibri"/>
              <a:ea typeface="Calibri"/>
              <a:cs typeface="Calibri"/>
              <a:sym typeface="Calibri"/>
            </a:endParaRPr>
          </a:p>
          <a:p>
            <a:pPr indent="-331470" lvl="0" marL="457200" rtl="0" algn="l">
              <a:spcBef>
                <a:spcPts val="1000"/>
              </a:spcBef>
              <a:spcAft>
                <a:spcPts val="0"/>
              </a:spcAft>
              <a:buClr>
                <a:schemeClr val="lt1"/>
              </a:buClr>
              <a:buSzPct val="100000"/>
              <a:buFont typeface="Calibri"/>
              <a:buChar char="●"/>
            </a:pPr>
            <a:r>
              <a:rPr lang="en" sz="1800">
                <a:latin typeface="Calibri"/>
                <a:ea typeface="Calibri"/>
                <a:cs typeface="Calibri"/>
                <a:sym typeface="Calibri"/>
              </a:rPr>
              <a:t>Scott Freeman, et. al., “</a:t>
            </a:r>
            <a:r>
              <a:rPr lang="en" sz="1800" u="sng">
                <a:latin typeface="Calibri"/>
                <a:ea typeface="Calibri"/>
                <a:cs typeface="Calibri"/>
                <a:sym typeface="Calibri"/>
                <a:hlinkClick r:id="rId4"/>
              </a:rPr>
              <a:t>Active learning increases student performance in science, engineering, and mathematics</a:t>
            </a:r>
            <a:r>
              <a:rPr lang="en" sz="1800">
                <a:latin typeface="Calibri"/>
                <a:ea typeface="Calibri"/>
                <a:cs typeface="Calibri"/>
                <a:sym typeface="Calibri"/>
              </a:rPr>
              <a:t>,” </a:t>
            </a:r>
            <a:r>
              <a:rPr i="1" lang="en" sz="1800">
                <a:latin typeface="Calibri"/>
                <a:ea typeface="Calibri"/>
                <a:cs typeface="Calibri"/>
                <a:sym typeface="Calibri"/>
              </a:rPr>
              <a:t>Proceedings of the National Academy of Sciences (PNAS)</a:t>
            </a:r>
            <a:r>
              <a:rPr lang="en" sz="1800">
                <a:latin typeface="Calibri"/>
                <a:ea typeface="Calibri"/>
                <a:cs typeface="Calibri"/>
                <a:sym typeface="Calibri"/>
              </a:rPr>
              <a:t>, vol. 111, no. 23, 2014, pp. 8410-8415. </a:t>
            </a:r>
            <a:endParaRPr sz="1800">
              <a:latin typeface="Calibri"/>
              <a:ea typeface="Calibri"/>
              <a:cs typeface="Calibri"/>
              <a:sym typeface="Calibri"/>
            </a:endParaRPr>
          </a:p>
          <a:p>
            <a:pPr indent="-331470" lvl="0" marL="457200" rtl="0" algn="l">
              <a:spcBef>
                <a:spcPts val="1000"/>
              </a:spcBef>
              <a:spcAft>
                <a:spcPts val="0"/>
              </a:spcAft>
              <a:buClr>
                <a:schemeClr val="lt1"/>
              </a:buClr>
              <a:buSzPct val="100000"/>
              <a:buFont typeface="Calibri"/>
              <a:buChar char="●"/>
            </a:pPr>
            <a:r>
              <a:rPr lang="en" sz="1800">
                <a:latin typeface="Calibri"/>
                <a:ea typeface="Calibri"/>
                <a:cs typeface="Calibri"/>
                <a:sym typeface="Calibri"/>
              </a:rPr>
              <a:t>Louis Deslauriers, et. al., “</a:t>
            </a:r>
            <a:r>
              <a:rPr lang="en" sz="1800" u="sng">
                <a:latin typeface="Calibri"/>
                <a:ea typeface="Calibri"/>
                <a:cs typeface="Calibri"/>
                <a:sym typeface="Calibri"/>
                <a:hlinkClick r:id="rId5"/>
              </a:rPr>
              <a:t>Measuring actual learning versus feeling of learning in response to being actively engaged in the classroom</a:t>
            </a:r>
            <a:r>
              <a:rPr lang="en" sz="1800">
                <a:latin typeface="Calibri"/>
                <a:ea typeface="Calibri"/>
                <a:cs typeface="Calibri"/>
                <a:sym typeface="Calibri"/>
              </a:rPr>
              <a:t>,” </a:t>
            </a:r>
            <a:r>
              <a:rPr i="1" lang="en" sz="1800">
                <a:latin typeface="Calibri"/>
                <a:ea typeface="Calibri"/>
                <a:cs typeface="Calibri"/>
                <a:sym typeface="Calibri"/>
              </a:rPr>
              <a:t>PNAS</a:t>
            </a:r>
            <a:r>
              <a:rPr lang="en" sz="1800">
                <a:latin typeface="Calibri"/>
                <a:ea typeface="Calibri"/>
                <a:cs typeface="Calibri"/>
                <a:sym typeface="Calibri"/>
              </a:rPr>
              <a:t>, vol. 116, no. 39, 2019, pp. 19251-19257.</a:t>
            </a:r>
            <a:endParaRPr sz="1800">
              <a:latin typeface="Calibri"/>
              <a:ea typeface="Calibri"/>
              <a:cs typeface="Calibri"/>
              <a:sym typeface="Calibri"/>
            </a:endParaRPr>
          </a:p>
          <a:p>
            <a:pPr indent="-331470" lvl="0" marL="457200" rtl="0" algn="l">
              <a:spcBef>
                <a:spcPts val="1000"/>
              </a:spcBef>
              <a:spcAft>
                <a:spcPts val="0"/>
              </a:spcAft>
              <a:buClr>
                <a:schemeClr val="lt1"/>
              </a:buClr>
              <a:buSzPct val="100000"/>
              <a:buFont typeface="Calibri"/>
              <a:buChar char="●"/>
            </a:pPr>
            <a:r>
              <a:rPr lang="en" sz="1800">
                <a:latin typeface="Calibri"/>
                <a:ea typeface="Calibri"/>
                <a:cs typeface="Calibri"/>
                <a:sym typeface="Calibri"/>
              </a:rPr>
              <a:t>Beth McMurtrie, “</a:t>
            </a:r>
            <a:r>
              <a:rPr lang="en" sz="1800" u="sng">
                <a:latin typeface="Calibri"/>
                <a:ea typeface="Calibri"/>
                <a:cs typeface="Calibri"/>
                <a:sym typeface="Calibri"/>
                <a:hlinkClick r:id="rId6"/>
              </a:rPr>
              <a:t>Why the Science of Teaching is Often Ignored</a:t>
            </a:r>
            <a:r>
              <a:rPr lang="en" sz="1800">
                <a:latin typeface="Calibri"/>
                <a:ea typeface="Calibri"/>
                <a:cs typeface="Calibri"/>
                <a:sym typeface="Calibri"/>
              </a:rPr>
              <a:t>,” </a:t>
            </a:r>
            <a:r>
              <a:rPr i="1" lang="en" sz="1800">
                <a:latin typeface="Calibri"/>
                <a:ea typeface="Calibri"/>
                <a:cs typeface="Calibri"/>
                <a:sym typeface="Calibri"/>
              </a:rPr>
              <a:t>Chronicle of Higher Education</a:t>
            </a:r>
            <a:r>
              <a:rPr lang="en" sz="1800">
                <a:latin typeface="Calibri"/>
                <a:ea typeface="Calibri"/>
                <a:cs typeface="Calibri"/>
                <a:sym typeface="Calibri"/>
              </a:rPr>
              <a:t>, January 2022. </a:t>
            </a:r>
            <a:endParaRPr sz="1800">
              <a:latin typeface="Calibri"/>
              <a:ea typeface="Calibri"/>
              <a:cs typeface="Calibri"/>
              <a:sym typeface="Calibri"/>
            </a:endParaRPr>
          </a:p>
          <a:p>
            <a:pPr indent="-331470" lvl="0" marL="457200" rtl="0" algn="l">
              <a:spcBef>
                <a:spcPts val="1000"/>
              </a:spcBef>
              <a:spcAft>
                <a:spcPts val="0"/>
              </a:spcAft>
              <a:buClr>
                <a:schemeClr val="lt1"/>
              </a:buClr>
              <a:buSzPct val="100000"/>
              <a:buFont typeface="Calibri"/>
              <a:buChar char="●"/>
            </a:pPr>
            <a:r>
              <a:rPr lang="en" sz="1800">
                <a:latin typeface="Calibri"/>
                <a:ea typeface="Calibri"/>
                <a:cs typeface="Calibri"/>
                <a:sym typeface="Calibri"/>
              </a:rPr>
              <a:t>Theobald, E. J., et al., “</a:t>
            </a:r>
            <a:r>
              <a:rPr lang="en" sz="1800" u="sng">
                <a:latin typeface="Calibri"/>
                <a:ea typeface="Calibri"/>
                <a:cs typeface="Calibri"/>
                <a:sym typeface="Calibri"/>
                <a:hlinkClick r:id="rId7"/>
              </a:rPr>
              <a:t>Active learning narrows achievement gaps for underrepresented students in undergraduate science, technology, engineering, and math</a:t>
            </a:r>
            <a:r>
              <a:rPr lang="en" sz="1800">
                <a:latin typeface="Calibri"/>
                <a:ea typeface="Calibri"/>
                <a:cs typeface="Calibri"/>
                <a:sym typeface="Calibri"/>
              </a:rPr>
              <a:t>,” </a:t>
            </a:r>
            <a:r>
              <a:rPr i="1" lang="en" sz="1800">
                <a:latin typeface="Calibri"/>
                <a:ea typeface="Calibri"/>
                <a:cs typeface="Calibri"/>
                <a:sym typeface="Calibri"/>
              </a:rPr>
              <a:t>PNAS</a:t>
            </a:r>
            <a:r>
              <a:rPr lang="en" sz="1800">
                <a:latin typeface="Calibri"/>
                <a:ea typeface="Calibri"/>
                <a:cs typeface="Calibri"/>
                <a:sym typeface="Calibri"/>
              </a:rPr>
              <a:t>, vol. 117, no. 12, 2014, pp. 6476-6483.</a:t>
            </a:r>
            <a:endParaRPr sz="1800">
              <a:latin typeface="Calibri"/>
              <a:ea typeface="Calibri"/>
              <a:cs typeface="Calibri"/>
              <a:sym typeface="Calibri"/>
            </a:endParaRPr>
          </a:p>
          <a:p>
            <a:pPr indent="-331470" lvl="0" marL="457200" rtl="0" algn="l">
              <a:spcBef>
                <a:spcPts val="1000"/>
              </a:spcBef>
              <a:spcAft>
                <a:spcPts val="1000"/>
              </a:spcAft>
              <a:buClr>
                <a:schemeClr val="lt1"/>
              </a:buClr>
              <a:buSzPct val="100000"/>
              <a:buFont typeface="Calibri"/>
              <a:buChar char="●"/>
            </a:pPr>
            <a:r>
              <a:rPr lang="en" sz="1800">
                <a:latin typeface="Calibri"/>
                <a:ea typeface="Calibri"/>
                <a:cs typeface="Calibri"/>
                <a:sym typeface="Calibri"/>
              </a:rPr>
              <a:t>Carl Wieman, </a:t>
            </a:r>
            <a:r>
              <a:rPr i="1" lang="en" sz="1800">
                <a:latin typeface="Calibri"/>
                <a:ea typeface="Calibri"/>
                <a:cs typeface="Calibri"/>
                <a:sym typeface="Calibri"/>
              </a:rPr>
              <a:t>Improving How Universities Teach Science</a:t>
            </a:r>
            <a:r>
              <a:rPr lang="en" sz="1800">
                <a:latin typeface="Calibri"/>
                <a:ea typeface="Calibri"/>
                <a:cs typeface="Calibri"/>
                <a:sym typeface="Calibri"/>
              </a:rPr>
              <a:t> (Harvard UP, 2017).</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57"/>
          <p:cNvPicPr preferRelativeResize="0"/>
          <p:nvPr/>
        </p:nvPicPr>
        <p:blipFill>
          <a:blip r:embed="rId3">
            <a:alphaModFix/>
          </a:blip>
          <a:stretch>
            <a:fillRect/>
          </a:stretch>
        </p:blipFill>
        <p:spPr>
          <a:xfrm>
            <a:off x="111450" y="132875"/>
            <a:ext cx="5175175" cy="2363600"/>
          </a:xfrm>
          <a:prstGeom prst="rect">
            <a:avLst/>
          </a:prstGeom>
          <a:noFill/>
          <a:ln>
            <a:noFill/>
          </a:ln>
        </p:spPr>
      </p:pic>
      <p:pic>
        <p:nvPicPr>
          <p:cNvPr id="374" name="Google Shape;374;p57"/>
          <p:cNvPicPr preferRelativeResize="0"/>
          <p:nvPr/>
        </p:nvPicPr>
        <p:blipFill rotWithShape="1">
          <a:blip r:embed="rId4">
            <a:alphaModFix/>
          </a:blip>
          <a:srcRect b="67511" l="0" r="0" t="0"/>
          <a:stretch/>
        </p:blipFill>
        <p:spPr>
          <a:xfrm>
            <a:off x="3632150" y="1591125"/>
            <a:ext cx="4416524" cy="1250650"/>
          </a:xfrm>
          <a:prstGeom prst="rect">
            <a:avLst/>
          </a:prstGeom>
          <a:noFill/>
          <a:ln cap="flat" cmpd="sng" w="19050">
            <a:solidFill>
              <a:srgbClr val="3BA5FF"/>
            </a:solidFill>
            <a:prstDash val="solid"/>
            <a:round/>
            <a:headEnd len="sm" w="sm" type="none"/>
            <a:tailEnd len="sm" w="sm" type="none"/>
          </a:ln>
        </p:spPr>
      </p:pic>
      <p:pic>
        <p:nvPicPr>
          <p:cNvPr id="375" name="Google Shape;375;p57"/>
          <p:cNvPicPr preferRelativeResize="0"/>
          <p:nvPr/>
        </p:nvPicPr>
        <p:blipFill>
          <a:blip r:embed="rId5">
            <a:alphaModFix/>
          </a:blip>
          <a:stretch>
            <a:fillRect/>
          </a:stretch>
        </p:blipFill>
        <p:spPr>
          <a:xfrm>
            <a:off x="215226" y="3461200"/>
            <a:ext cx="4685326" cy="1550100"/>
          </a:xfrm>
          <a:prstGeom prst="rect">
            <a:avLst/>
          </a:prstGeom>
          <a:noFill/>
          <a:ln>
            <a:noFill/>
          </a:ln>
        </p:spPr>
      </p:pic>
      <p:pic>
        <p:nvPicPr>
          <p:cNvPr id="376" name="Google Shape;376;p57"/>
          <p:cNvPicPr preferRelativeResize="0"/>
          <p:nvPr/>
        </p:nvPicPr>
        <p:blipFill rotWithShape="1">
          <a:blip r:embed="rId6">
            <a:alphaModFix/>
          </a:blip>
          <a:srcRect b="17713" l="0" r="0" t="6031"/>
          <a:stretch/>
        </p:blipFill>
        <p:spPr>
          <a:xfrm>
            <a:off x="2627100" y="2841775"/>
            <a:ext cx="6426624" cy="977000"/>
          </a:xfrm>
          <a:prstGeom prst="rect">
            <a:avLst/>
          </a:prstGeom>
          <a:noFill/>
          <a:ln cap="flat" cmpd="sng" w="19050">
            <a:solidFill>
              <a:srgbClr val="3BA5FF"/>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pic>
        <p:nvPicPr>
          <p:cNvPr id="381" name="Google Shape;381;p58"/>
          <p:cNvPicPr preferRelativeResize="0"/>
          <p:nvPr/>
        </p:nvPicPr>
        <p:blipFill>
          <a:blip r:embed="rId3">
            <a:alphaModFix/>
          </a:blip>
          <a:stretch>
            <a:fillRect/>
          </a:stretch>
        </p:blipFill>
        <p:spPr>
          <a:xfrm>
            <a:off x="1265512" y="367975"/>
            <a:ext cx="6612977" cy="4407575"/>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4125"/>
        </a:solidFill>
      </p:bgPr>
    </p:bg>
    <p:spTree>
      <p:nvGrpSpPr>
        <p:cNvPr id="385" name="Shape 385"/>
        <p:cNvGrpSpPr/>
        <p:nvPr/>
      </p:nvGrpSpPr>
      <p:grpSpPr>
        <a:xfrm>
          <a:off x="0" y="0"/>
          <a:ext cx="0" cy="0"/>
          <a:chOff x="0" y="0"/>
          <a:chExt cx="0" cy="0"/>
        </a:xfrm>
      </p:grpSpPr>
      <p:sp>
        <p:nvSpPr>
          <p:cNvPr id="386" name="Google Shape;386;p59"/>
          <p:cNvSpPr txBox="1"/>
          <p:nvPr>
            <p:ph type="title"/>
          </p:nvPr>
        </p:nvSpPr>
        <p:spPr>
          <a:xfrm>
            <a:off x="669575" y="879450"/>
            <a:ext cx="3824100" cy="2225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Quattrocento Sans"/>
                <a:ea typeface="Quattrocento Sans"/>
                <a:cs typeface="Quattrocento Sans"/>
                <a:sym typeface="Quattrocento Sans"/>
              </a:rPr>
              <a:t>Exit Ticket</a:t>
            </a:r>
            <a:endParaRPr b="1">
              <a:solidFill>
                <a:schemeClr val="lt1"/>
              </a:solidFill>
              <a:latin typeface="Quattrocento Sans"/>
              <a:ea typeface="Quattrocento Sans"/>
              <a:cs typeface="Quattrocento Sans"/>
              <a:sym typeface="Quattrocento Sans"/>
            </a:endParaRPr>
          </a:p>
        </p:txBody>
      </p:sp>
      <p:sp>
        <p:nvSpPr>
          <p:cNvPr id="387" name="Google Shape;387;p59"/>
          <p:cNvSpPr txBox="1"/>
          <p:nvPr>
            <p:ph idx="4294967295" type="subTitle"/>
          </p:nvPr>
        </p:nvSpPr>
        <p:spPr>
          <a:xfrm>
            <a:off x="714400" y="3013550"/>
            <a:ext cx="7219500" cy="8055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b="1" lang="en" sz="3300">
                <a:solidFill>
                  <a:schemeClr val="lt1"/>
                </a:solidFill>
                <a:latin typeface="Quattrocento Sans"/>
                <a:ea typeface="Quattrocento Sans"/>
                <a:cs typeface="Quattrocento Sans"/>
                <a:sym typeface="Quattrocento Sans"/>
              </a:rPr>
              <a:t>What questions do you have for me? </a:t>
            </a:r>
            <a:endParaRPr b="1" sz="3300">
              <a:solidFill>
                <a:schemeClr val="lt1"/>
              </a:solidFill>
              <a:latin typeface="Quattrocento Sans"/>
              <a:ea typeface="Quattrocento Sans"/>
              <a:cs typeface="Quattrocento Sans"/>
              <a:sym typeface="Quattrocento Sans"/>
            </a:endParaRPr>
          </a:p>
        </p:txBody>
      </p:sp>
      <p:pic>
        <p:nvPicPr>
          <p:cNvPr id="388" name="Google Shape;388;p59"/>
          <p:cNvPicPr preferRelativeResize="0"/>
          <p:nvPr/>
        </p:nvPicPr>
        <p:blipFill>
          <a:blip r:embed="rId3">
            <a:alphaModFix/>
          </a:blip>
          <a:stretch>
            <a:fillRect/>
          </a:stretch>
        </p:blipFill>
        <p:spPr>
          <a:xfrm>
            <a:off x="5209025" y="1714500"/>
            <a:ext cx="2632850" cy="2331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0"/>
          <p:cNvSpPr/>
          <p:nvPr/>
        </p:nvSpPr>
        <p:spPr>
          <a:xfrm rot="-5400000">
            <a:off x="5055588" y="813471"/>
            <a:ext cx="4250626" cy="3380148"/>
          </a:xfrm>
          <a:custGeom>
            <a:rect b="b" l="l" r="r" t="t"/>
            <a:pathLst>
              <a:path extrusionOk="0" h="5878518" w="5030327">
                <a:moveTo>
                  <a:pt x="0" y="848979"/>
                </a:moveTo>
                <a:cubicBezTo>
                  <a:pt x="0" y="386978"/>
                  <a:pt x="56369" y="12526"/>
                  <a:pt x="518370" y="12526"/>
                </a:cubicBezTo>
                <a:lnTo>
                  <a:pt x="4578760" y="0"/>
                </a:lnTo>
                <a:cubicBezTo>
                  <a:pt x="5040761" y="0"/>
                  <a:pt x="5017422" y="508926"/>
                  <a:pt x="5017422" y="970927"/>
                </a:cubicBezTo>
                <a:cubicBezTo>
                  <a:pt x="5013303" y="2562160"/>
                  <a:pt x="5033899" y="3501066"/>
                  <a:pt x="5029780" y="5092299"/>
                </a:cubicBezTo>
                <a:cubicBezTo>
                  <a:pt x="5029780" y="5554300"/>
                  <a:pt x="5003691" y="5878346"/>
                  <a:pt x="4541690" y="5878346"/>
                </a:cubicBezTo>
                <a:lnTo>
                  <a:pt x="502449" y="5878518"/>
                </a:lnTo>
                <a:cubicBezTo>
                  <a:pt x="40448" y="5878518"/>
                  <a:pt x="13167" y="5596223"/>
                  <a:pt x="13167" y="5134222"/>
                </a:cubicBezTo>
                <a:lnTo>
                  <a:pt x="0" y="848979"/>
                </a:lnTo>
                <a:close/>
              </a:path>
            </a:pathLst>
          </a:custGeom>
          <a:solidFill>
            <a:srgbClr val="CC4125"/>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394" name="Google Shape;394;p60"/>
          <p:cNvSpPr/>
          <p:nvPr/>
        </p:nvSpPr>
        <p:spPr>
          <a:xfrm>
            <a:off x="5686908" y="500738"/>
            <a:ext cx="2988000" cy="4005600"/>
          </a:xfrm>
          <a:prstGeom prst="roundRect">
            <a:avLst>
              <a:gd fmla="val 16667" name="adj"/>
            </a:avLst>
          </a:prstGeom>
          <a:solidFill>
            <a:srgbClr val="E69138"/>
          </a:solidFill>
          <a:ln cap="flat" cmpd="sng" w="38100">
            <a:solidFill>
              <a:schemeClr val="lt1"/>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60"/>
          <p:cNvSpPr txBox="1"/>
          <p:nvPr/>
        </p:nvSpPr>
        <p:spPr>
          <a:xfrm>
            <a:off x="6050197" y="456225"/>
            <a:ext cx="2261400" cy="1090500"/>
          </a:xfrm>
          <a:prstGeom prst="rect">
            <a:avLst/>
          </a:prstGeom>
          <a:noFill/>
          <a:ln>
            <a:noFill/>
          </a:ln>
        </p:spPr>
        <p:txBody>
          <a:bodyPr anchorCtr="0" anchor="ctr" bIns="34275" lIns="68575" spcFirstLastPara="1" rIns="68575" wrap="square" tIns="34275">
            <a:noAutofit/>
          </a:bodyPr>
          <a:lstStyle/>
          <a:p>
            <a:pPr indent="0" lvl="0" marL="0" marR="0" rtl="0" algn="ctr">
              <a:lnSpc>
                <a:spcPct val="90000"/>
              </a:lnSpc>
              <a:spcBef>
                <a:spcPts val="0"/>
              </a:spcBef>
              <a:spcAft>
                <a:spcPts val="500"/>
              </a:spcAft>
              <a:buClr>
                <a:srgbClr val="000000"/>
              </a:buClr>
              <a:buSzPts val="3000"/>
              <a:buFont typeface="Arial"/>
              <a:buNone/>
            </a:pPr>
            <a:r>
              <a:rPr i="0" lang="en" sz="3000" u="none" cap="none" strike="noStrike">
                <a:solidFill>
                  <a:schemeClr val="lt1"/>
                </a:solidFill>
                <a:latin typeface="Quattrocento Sans"/>
                <a:ea typeface="Quattrocento Sans"/>
                <a:cs typeface="Quattrocento Sans"/>
                <a:sym typeface="Quattrocento Sans"/>
              </a:rPr>
              <a:t>Thank You</a:t>
            </a:r>
            <a:endParaRPr i="0" sz="1100" u="none" cap="none" strike="noStrike">
              <a:solidFill>
                <a:srgbClr val="000000"/>
              </a:solidFill>
              <a:latin typeface="Quattrocento Sans"/>
              <a:ea typeface="Quattrocento Sans"/>
              <a:cs typeface="Quattrocento Sans"/>
              <a:sym typeface="Quattrocento Sans"/>
            </a:endParaRPr>
          </a:p>
        </p:txBody>
      </p:sp>
      <p:sp>
        <p:nvSpPr>
          <p:cNvPr id="396" name="Google Shape;396;p60"/>
          <p:cNvSpPr txBox="1"/>
          <p:nvPr/>
        </p:nvSpPr>
        <p:spPr>
          <a:xfrm>
            <a:off x="5849793" y="1602143"/>
            <a:ext cx="2662200" cy="22770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600"/>
              <a:buFont typeface="Arial"/>
              <a:buNone/>
            </a:pPr>
            <a:r>
              <a:rPr i="0" lang="en" sz="1600" u="none" cap="none" strike="noStrike">
                <a:solidFill>
                  <a:schemeClr val="lt1"/>
                </a:solidFill>
                <a:latin typeface="Quattrocento Sans"/>
                <a:ea typeface="Quattrocento Sans"/>
                <a:cs typeface="Quattrocento Sans"/>
                <a:sym typeface="Quattrocento Sans"/>
              </a:rPr>
              <a:t>Cathy N. Davidson</a:t>
            </a:r>
            <a:endParaRPr i="0" sz="1600" u="none" cap="none" strike="noStrike">
              <a:solidFill>
                <a:schemeClr val="lt1"/>
              </a:solidFill>
              <a:latin typeface="Quattrocento Sans"/>
              <a:ea typeface="Quattrocento Sans"/>
              <a:cs typeface="Quattrocento Sans"/>
              <a:sym typeface="Quattrocento Sans"/>
            </a:endParaRPr>
          </a:p>
          <a:p>
            <a:pPr indent="0" lvl="0" marL="0" marR="0" rtl="0" algn="ctr">
              <a:lnSpc>
                <a:spcPct val="100000"/>
              </a:lnSpc>
              <a:spcBef>
                <a:spcPts val="0"/>
              </a:spcBef>
              <a:spcAft>
                <a:spcPts val="0"/>
              </a:spcAft>
              <a:buClr>
                <a:schemeClr val="lt1"/>
              </a:buClr>
              <a:buSzPts val="1600"/>
              <a:buFont typeface="Arial"/>
              <a:buNone/>
            </a:pPr>
            <a:r>
              <a:rPr lang="en" sz="1600">
                <a:solidFill>
                  <a:schemeClr val="lt1"/>
                </a:solidFill>
                <a:latin typeface="Quattrocento Sans"/>
                <a:ea typeface="Quattrocento Sans"/>
                <a:cs typeface="Quattrocento Sans"/>
                <a:sym typeface="Quattrocento Sans"/>
              </a:rPr>
              <a:t>Senior Advisor to the Chancellor on Transformation</a:t>
            </a:r>
            <a:endParaRPr sz="1600">
              <a:solidFill>
                <a:schemeClr val="lt1"/>
              </a:solidFill>
              <a:latin typeface="Quattrocento Sans"/>
              <a:ea typeface="Quattrocento Sans"/>
              <a:cs typeface="Quattrocento Sans"/>
              <a:sym typeface="Quattrocento Sans"/>
            </a:endParaRPr>
          </a:p>
          <a:p>
            <a:pPr indent="0" lvl="0" marL="0" marR="0" rtl="0" algn="ctr">
              <a:lnSpc>
                <a:spcPct val="100000"/>
              </a:lnSpc>
              <a:spcBef>
                <a:spcPts val="800"/>
              </a:spcBef>
              <a:spcAft>
                <a:spcPts val="0"/>
              </a:spcAft>
              <a:buClr>
                <a:schemeClr val="lt1"/>
              </a:buClr>
              <a:buSzPts val="1600"/>
              <a:buFont typeface="Arial"/>
              <a:buNone/>
            </a:pPr>
            <a:r>
              <a:rPr i="0" lang="en" sz="1600" u="none" cap="none" strike="noStrike">
                <a:solidFill>
                  <a:schemeClr val="lt1"/>
                </a:solidFill>
                <a:latin typeface="Quattrocento Sans"/>
                <a:ea typeface="Quattrocento Sans"/>
                <a:cs typeface="Quattrocento Sans"/>
                <a:sym typeface="Quattrocento Sans"/>
              </a:rPr>
              <a:t>@CathyNDavidson</a:t>
            </a:r>
            <a:endParaRPr i="0" sz="1600" u="none" cap="none" strike="noStrike">
              <a:solidFill>
                <a:schemeClr val="lt1"/>
              </a:solidFill>
              <a:latin typeface="Quattrocento Sans"/>
              <a:ea typeface="Quattrocento Sans"/>
              <a:cs typeface="Quattrocento Sans"/>
              <a:sym typeface="Quattrocento Sans"/>
            </a:endParaRPr>
          </a:p>
          <a:p>
            <a:pPr indent="0" lvl="0" marL="0" marR="0" rtl="0" algn="ctr">
              <a:lnSpc>
                <a:spcPct val="100000"/>
              </a:lnSpc>
              <a:spcBef>
                <a:spcPts val="800"/>
              </a:spcBef>
              <a:spcAft>
                <a:spcPts val="0"/>
              </a:spcAft>
              <a:buClr>
                <a:schemeClr val="lt1"/>
              </a:buClr>
              <a:buSzPts val="1600"/>
              <a:buFont typeface="Arial"/>
              <a:buNone/>
            </a:pPr>
            <a:r>
              <a:rPr i="0" lang="en" sz="1600" u="none" cap="none" strike="noStrike">
                <a:solidFill>
                  <a:schemeClr val="lt1"/>
                </a:solidFill>
                <a:latin typeface="Quattrocento Sans"/>
                <a:ea typeface="Quattrocento Sans"/>
                <a:cs typeface="Quattrocento Sans"/>
                <a:sym typeface="Quattrocento Sans"/>
              </a:rPr>
              <a:t>Distinguished Professor and Founding Director </a:t>
            </a:r>
            <a:endParaRPr i="0" sz="1600" u="none" cap="none" strike="noStrike">
              <a:solidFill>
                <a:schemeClr val="lt1"/>
              </a:solidFill>
              <a:latin typeface="Quattrocento Sans"/>
              <a:ea typeface="Quattrocento Sans"/>
              <a:cs typeface="Quattrocento Sans"/>
              <a:sym typeface="Quattrocento Sans"/>
            </a:endParaRPr>
          </a:p>
          <a:p>
            <a:pPr indent="0" lvl="0" marL="0" marR="0" rtl="0" algn="ctr">
              <a:lnSpc>
                <a:spcPct val="100000"/>
              </a:lnSpc>
              <a:spcBef>
                <a:spcPts val="800"/>
              </a:spcBef>
              <a:spcAft>
                <a:spcPts val="0"/>
              </a:spcAft>
              <a:buClr>
                <a:schemeClr val="lt1"/>
              </a:buClr>
              <a:buSzPts val="1600"/>
              <a:buFont typeface="Arial"/>
              <a:buNone/>
            </a:pPr>
            <a:r>
              <a:rPr i="0" lang="en" sz="1600" u="none" cap="none" strike="noStrike">
                <a:solidFill>
                  <a:schemeClr val="lt1"/>
                </a:solidFill>
                <a:latin typeface="Quattrocento Sans"/>
                <a:ea typeface="Quattrocento Sans"/>
                <a:cs typeface="Quattrocento Sans"/>
                <a:sym typeface="Quattrocento Sans"/>
              </a:rPr>
              <a:t>The Futures Initiative</a:t>
            </a:r>
            <a:endParaRPr i="0" sz="1100" u="none" cap="none" strike="noStrike">
              <a:solidFill>
                <a:srgbClr val="000000"/>
              </a:solidFill>
              <a:latin typeface="Quattrocento Sans"/>
              <a:ea typeface="Quattrocento Sans"/>
              <a:cs typeface="Quattrocento Sans"/>
              <a:sym typeface="Quattrocento Sans"/>
            </a:endParaRPr>
          </a:p>
          <a:p>
            <a:pPr indent="0" lvl="0" marL="0" marR="0" rtl="0" algn="ctr">
              <a:lnSpc>
                <a:spcPct val="100000"/>
              </a:lnSpc>
              <a:spcBef>
                <a:spcPts val="800"/>
              </a:spcBef>
              <a:spcAft>
                <a:spcPts val="0"/>
              </a:spcAft>
              <a:buClr>
                <a:schemeClr val="lt1"/>
              </a:buClr>
              <a:buSzPts val="1600"/>
              <a:buFont typeface="Arial"/>
              <a:buNone/>
            </a:pPr>
            <a:r>
              <a:rPr i="0" lang="en" sz="1600" u="none" cap="none" strike="noStrike">
                <a:solidFill>
                  <a:schemeClr val="lt1"/>
                </a:solidFill>
                <a:latin typeface="Quattrocento Sans"/>
                <a:ea typeface="Quattrocento Sans"/>
                <a:cs typeface="Quattrocento Sans"/>
                <a:sym typeface="Quattrocento Sans"/>
              </a:rPr>
              <a:t>The Graduate Center, CUNY</a:t>
            </a:r>
            <a:endParaRPr i="0" sz="1100" u="none" cap="none" strike="noStrike">
              <a:solidFill>
                <a:srgbClr val="000000"/>
              </a:solidFill>
              <a:latin typeface="Quattrocento Sans"/>
              <a:ea typeface="Quattrocento Sans"/>
              <a:cs typeface="Quattrocento Sans"/>
              <a:sym typeface="Quattrocento Sans"/>
            </a:endParaRPr>
          </a:p>
        </p:txBody>
      </p:sp>
      <p:cxnSp>
        <p:nvCxnSpPr>
          <p:cNvPr id="397" name="Google Shape;397;p60"/>
          <p:cNvCxnSpPr/>
          <p:nvPr/>
        </p:nvCxnSpPr>
        <p:spPr>
          <a:xfrm>
            <a:off x="6833376" y="1407124"/>
            <a:ext cx="695100" cy="0"/>
          </a:xfrm>
          <a:prstGeom prst="straightConnector1">
            <a:avLst/>
          </a:prstGeom>
          <a:noFill/>
          <a:ln cap="flat" cmpd="sng" w="31750">
            <a:solidFill>
              <a:schemeClr val="lt1"/>
            </a:solidFill>
            <a:prstDash val="solid"/>
            <a:miter lim="800000"/>
            <a:headEnd len="sm" w="sm" type="none"/>
            <a:tailEnd len="sm" w="sm" type="none"/>
          </a:ln>
        </p:spPr>
      </p:cxnSp>
      <p:sp>
        <p:nvSpPr>
          <p:cNvPr id="398" name="Google Shape;398;p60"/>
          <p:cNvSpPr txBox="1"/>
          <p:nvPr/>
        </p:nvSpPr>
        <p:spPr>
          <a:xfrm>
            <a:off x="257900" y="532425"/>
            <a:ext cx="5137500" cy="40965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1700">
                <a:solidFill>
                  <a:schemeClr val="lt1"/>
                </a:solidFill>
                <a:latin typeface="Quattrocento Sans"/>
                <a:ea typeface="Quattrocento Sans"/>
                <a:cs typeface="Quattrocento Sans"/>
                <a:sym typeface="Quattrocento Sans"/>
              </a:rPr>
              <a:t>Special thanks to Jackie Cahill (Program Coordinator for the Futures Initiative and the Senior Advisor) for her help with this slide presentation. I also thank </a:t>
            </a:r>
            <a:r>
              <a:rPr lang="en" sz="1700">
                <a:solidFill>
                  <a:schemeClr val="lt1"/>
                </a:solidFill>
                <a:latin typeface="Quattrocento Sans"/>
                <a:ea typeface="Quattrocento Sans"/>
                <a:cs typeface="Quattrocento Sans"/>
                <a:sym typeface="Quattrocento Sans"/>
              </a:rPr>
              <a:t>Christina Katopodis </a:t>
            </a:r>
            <a:r>
              <a:rPr lang="en" sz="1700">
                <a:solidFill>
                  <a:schemeClr val="lt1"/>
                </a:solidFill>
                <a:latin typeface="Quattrocento Sans"/>
                <a:ea typeface="Quattrocento Sans"/>
                <a:cs typeface="Quattrocento Sans"/>
                <a:sym typeface="Quattrocento Sans"/>
              </a:rPr>
              <a:t> (coauthor of </a:t>
            </a:r>
            <a:r>
              <a:rPr i="1" lang="en" sz="1700">
                <a:solidFill>
                  <a:schemeClr val="lt1"/>
                </a:solidFill>
                <a:latin typeface="Quattrocento Sans"/>
                <a:ea typeface="Quattrocento Sans"/>
                <a:cs typeface="Quattrocento Sans"/>
                <a:sym typeface="Quattrocento Sans"/>
              </a:rPr>
              <a:t>The New College Classroom</a:t>
            </a:r>
            <a:r>
              <a:rPr lang="en" sz="1700">
                <a:solidFill>
                  <a:schemeClr val="lt1"/>
                </a:solidFill>
                <a:latin typeface="Quattrocento Sans"/>
                <a:ea typeface="Quattrocento Sans"/>
                <a:cs typeface="Quattrocento Sans"/>
                <a:sym typeface="Quattrocento Sans"/>
              </a:rPr>
              <a:t>) for her insights and inspiration—and to all of you for caring enough about learning to be here today.  Also special thanks to Maha Bali for her generous assistance on the Mentimeter today!</a:t>
            </a:r>
            <a:endParaRPr sz="1700">
              <a:solidFill>
                <a:schemeClr val="lt1"/>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00000"/>
              </a:buClr>
              <a:buSzPts val="1200"/>
              <a:buFont typeface="Arial"/>
              <a:buNone/>
            </a:pPr>
            <a:r>
              <a:t/>
            </a:r>
            <a:endParaRPr sz="900">
              <a:latin typeface="Quattrocento Sans"/>
              <a:ea typeface="Quattrocento Sans"/>
              <a:cs typeface="Quattrocento Sans"/>
              <a:sym typeface="Quattrocento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9"/>
          <p:cNvSpPr txBox="1"/>
          <p:nvPr/>
        </p:nvSpPr>
        <p:spPr>
          <a:xfrm>
            <a:off x="6676819" y="1888894"/>
            <a:ext cx="2140800" cy="24411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30000"/>
              <a:buFont typeface="Arial"/>
              <a:buNone/>
            </a:pPr>
            <a:r>
              <a:rPr b="0" i="0" lang="en" sz="30000" u="none" cap="none" strike="noStrike">
                <a:solidFill>
                  <a:srgbClr val="6FA8DC"/>
                </a:solidFill>
                <a:latin typeface="Times New Roman"/>
                <a:ea typeface="Times New Roman"/>
                <a:cs typeface="Times New Roman"/>
                <a:sym typeface="Times New Roman"/>
              </a:rPr>
              <a:t>”</a:t>
            </a:r>
            <a:endParaRPr b="0" i="0" sz="30000" u="none" cap="none" strike="noStrike">
              <a:solidFill>
                <a:srgbClr val="6FA8DC"/>
              </a:solidFill>
              <a:latin typeface="Calibri"/>
              <a:ea typeface="Calibri"/>
              <a:cs typeface="Calibri"/>
              <a:sym typeface="Calibri"/>
            </a:endParaRPr>
          </a:p>
        </p:txBody>
      </p:sp>
      <p:sp>
        <p:nvSpPr>
          <p:cNvPr id="162" name="Google Shape;162;p29"/>
          <p:cNvSpPr txBox="1"/>
          <p:nvPr/>
        </p:nvSpPr>
        <p:spPr>
          <a:xfrm>
            <a:off x="304800" y="-304800"/>
            <a:ext cx="1855500" cy="23988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30000"/>
              <a:buFont typeface="Arial"/>
              <a:buNone/>
            </a:pPr>
            <a:r>
              <a:rPr b="0" i="0" lang="en" sz="30000" u="none" cap="none" strike="noStrike">
                <a:solidFill>
                  <a:srgbClr val="6FA8DC"/>
                </a:solidFill>
                <a:latin typeface="Times New Roman"/>
                <a:ea typeface="Times New Roman"/>
                <a:cs typeface="Times New Roman"/>
                <a:sym typeface="Times New Roman"/>
              </a:rPr>
              <a:t>“</a:t>
            </a:r>
            <a:endParaRPr b="0" i="0" sz="30000" u="none" cap="none" strike="noStrike">
              <a:solidFill>
                <a:srgbClr val="6FA8DC"/>
              </a:solidFill>
              <a:latin typeface="Times New Roman"/>
              <a:ea typeface="Times New Roman"/>
              <a:cs typeface="Times New Roman"/>
              <a:sym typeface="Times New Roman"/>
            </a:endParaRPr>
          </a:p>
        </p:txBody>
      </p:sp>
      <p:sp>
        <p:nvSpPr>
          <p:cNvPr id="163" name="Google Shape;163;p29"/>
          <p:cNvSpPr txBox="1"/>
          <p:nvPr>
            <p:ph type="title"/>
          </p:nvPr>
        </p:nvSpPr>
        <p:spPr>
          <a:xfrm>
            <a:off x="694800" y="848700"/>
            <a:ext cx="7754400" cy="34461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lt1"/>
              </a:buClr>
              <a:buSzPts val="3000"/>
              <a:buFont typeface="Century Schoolbook"/>
              <a:buNone/>
            </a:pPr>
            <a:r>
              <a:t/>
            </a:r>
            <a:endParaRPr sz="2400">
              <a:latin typeface="Century Schoolbook"/>
              <a:ea typeface="Century Schoolbook"/>
              <a:cs typeface="Century Schoolbook"/>
              <a:sym typeface="Century Schoolbook"/>
            </a:endParaRPr>
          </a:p>
          <a:p>
            <a:pPr indent="0" lvl="0" marL="0" rtl="0" algn="l">
              <a:lnSpc>
                <a:spcPct val="115000"/>
              </a:lnSpc>
              <a:spcBef>
                <a:spcPts val="0"/>
              </a:spcBef>
              <a:spcAft>
                <a:spcPts val="0"/>
              </a:spcAft>
              <a:buNone/>
            </a:pPr>
            <a:r>
              <a:t/>
            </a:r>
            <a:endParaRPr sz="2600">
              <a:latin typeface="Quattrocento Sans"/>
              <a:ea typeface="Quattrocento Sans"/>
              <a:cs typeface="Quattrocento Sans"/>
              <a:sym typeface="Quattrocento Sans"/>
            </a:endParaRPr>
          </a:p>
          <a:p>
            <a:pPr indent="0" lvl="0" marL="0" rtl="0" algn="ctr">
              <a:lnSpc>
                <a:spcPct val="115000"/>
              </a:lnSpc>
              <a:spcBef>
                <a:spcPts val="1200"/>
              </a:spcBef>
              <a:spcAft>
                <a:spcPts val="1200"/>
              </a:spcAft>
              <a:buNone/>
            </a:pPr>
            <a:r>
              <a:rPr lang="en" sz="2500">
                <a:latin typeface="Quattrocento Sans"/>
                <a:ea typeface="Quattrocento Sans"/>
                <a:cs typeface="Quattrocento Sans"/>
                <a:sym typeface="Quattrocento Sans"/>
              </a:rPr>
              <a:t>To be truly visionary we have to root our imagination in our concrete reality while simultaneously imagining possibilities beyond that reality.</a:t>
            </a:r>
            <a:endParaRPr sz="3200">
              <a:latin typeface="Quattrocento Sans"/>
              <a:ea typeface="Quattrocento Sans"/>
              <a:cs typeface="Quattrocento Sans"/>
              <a:sym typeface="Quattrocento Sans"/>
            </a:endParaRPr>
          </a:p>
        </p:txBody>
      </p:sp>
      <p:sp>
        <p:nvSpPr>
          <p:cNvPr id="164" name="Google Shape;164;p29"/>
          <p:cNvSpPr txBox="1"/>
          <p:nvPr/>
        </p:nvSpPr>
        <p:spPr>
          <a:xfrm>
            <a:off x="4608150" y="3454450"/>
            <a:ext cx="31785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000">
                <a:solidFill>
                  <a:schemeClr val="lt1"/>
                </a:solidFill>
                <a:latin typeface="Quattrocento Sans"/>
                <a:ea typeface="Quattrocento Sans"/>
                <a:cs typeface="Quattrocento Sans"/>
                <a:sym typeface="Quattrocento Sans"/>
              </a:rPr>
              <a:t>—bell hooks</a:t>
            </a:r>
            <a:endParaRPr i="1" sz="3000">
              <a:solidFill>
                <a:schemeClr val="lt1"/>
              </a:solidFill>
              <a:latin typeface="Quattrocento Sans"/>
              <a:ea typeface="Quattrocento Sans"/>
              <a:cs typeface="Quattrocento Sans"/>
              <a:sym typeface="Quattrocen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C4125"/>
        </a:solidFill>
      </p:bgPr>
    </p:bg>
    <p:spTree>
      <p:nvGrpSpPr>
        <p:cNvPr id="168" name="Shape 168"/>
        <p:cNvGrpSpPr/>
        <p:nvPr/>
      </p:nvGrpSpPr>
      <p:grpSpPr>
        <a:xfrm>
          <a:off x="0" y="0"/>
          <a:ext cx="0" cy="0"/>
          <a:chOff x="0" y="0"/>
          <a:chExt cx="0" cy="0"/>
        </a:xfrm>
      </p:grpSpPr>
      <p:sp>
        <p:nvSpPr>
          <p:cNvPr id="169" name="Google Shape;169;p30"/>
          <p:cNvSpPr txBox="1"/>
          <p:nvPr>
            <p:ph type="title"/>
          </p:nvPr>
        </p:nvSpPr>
        <p:spPr>
          <a:xfrm>
            <a:off x="471900" y="738725"/>
            <a:ext cx="8222100" cy="767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b="1" lang="en" sz="4400">
                <a:latin typeface="Quattrocento Sans"/>
                <a:ea typeface="Quattrocento Sans"/>
                <a:cs typeface="Quattrocento Sans"/>
                <a:sym typeface="Quattrocento Sans"/>
              </a:rPr>
              <a:t>Think Pair Share</a:t>
            </a:r>
            <a:endParaRPr/>
          </a:p>
        </p:txBody>
      </p:sp>
      <p:sp>
        <p:nvSpPr>
          <p:cNvPr id="170" name="Google Shape;170;p30"/>
          <p:cNvSpPr txBox="1"/>
          <p:nvPr>
            <p:ph idx="1" type="body"/>
          </p:nvPr>
        </p:nvSpPr>
        <p:spPr>
          <a:xfrm>
            <a:off x="471900" y="1919075"/>
            <a:ext cx="8222100" cy="27102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sz="3166">
                <a:solidFill>
                  <a:schemeClr val="dk2"/>
                </a:solidFill>
                <a:latin typeface="Quattrocento Sans"/>
                <a:ea typeface="Quattrocento Sans"/>
                <a:cs typeface="Quattrocento Sans"/>
                <a:sym typeface="Quattrocento Sans"/>
              </a:rPr>
              <a:t>If you could wave a magic wand and change one thing about your college or university today, what would you change first?</a:t>
            </a:r>
            <a:endParaRPr sz="3166">
              <a:solidFill>
                <a:schemeClr val="dk2"/>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None/>
            </a:pPr>
            <a:r>
              <a:t/>
            </a:r>
            <a:endParaRPr i="1" sz="2500">
              <a:solidFill>
                <a:schemeClr val="dk2"/>
              </a:solidFill>
              <a:latin typeface="Quattrocento Sans"/>
              <a:ea typeface="Quattrocento Sans"/>
              <a:cs typeface="Quattrocento Sans"/>
              <a:sym typeface="Quattrocento Sans"/>
            </a:endParaRPr>
          </a:p>
          <a:p>
            <a:pPr indent="0" lvl="0" marL="0" rtl="0" algn="l">
              <a:lnSpc>
                <a:spcPct val="100000"/>
              </a:lnSpc>
              <a:spcBef>
                <a:spcPts val="0"/>
              </a:spcBef>
              <a:spcAft>
                <a:spcPts val="0"/>
              </a:spcAft>
              <a:buNone/>
            </a:pPr>
            <a:r>
              <a:rPr i="1" lang="en" sz="2277">
                <a:solidFill>
                  <a:schemeClr val="dk2"/>
                </a:solidFill>
                <a:latin typeface="Quattrocento Sans"/>
                <a:ea typeface="Quattrocento Sans"/>
                <a:cs typeface="Quattrocento Sans"/>
                <a:sym typeface="Quattrocento Sans"/>
              </a:rPr>
              <a:t>[NB: “all the funding in the world” is taken for granted; what else??. . . ]</a:t>
            </a:r>
            <a:endParaRPr>
              <a:solidFill>
                <a:schemeClr val="dk2"/>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1"/>
          <p:cNvSpPr/>
          <p:nvPr/>
        </p:nvSpPr>
        <p:spPr>
          <a:xfrm rot="10800000">
            <a:off x="3060923" y="1256437"/>
            <a:ext cx="3022152" cy="2630635"/>
          </a:xfrm>
          <a:custGeom>
            <a:rect b="b" l="l" r="r" t="t"/>
            <a:pathLst>
              <a:path extrusionOk="0" h="5878515" w="4995293">
                <a:moveTo>
                  <a:pt x="0" y="753160"/>
                </a:moveTo>
                <a:cubicBezTo>
                  <a:pt x="0" y="291159"/>
                  <a:pt x="43202" y="12526"/>
                  <a:pt x="505203" y="12526"/>
                </a:cubicBezTo>
                <a:lnTo>
                  <a:pt x="4565593" y="0"/>
                </a:lnTo>
                <a:cubicBezTo>
                  <a:pt x="5027594" y="0"/>
                  <a:pt x="4991670" y="557939"/>
                  <a:pt x="4991670" y="1019940"/>
                </a:cubicBezTo>
                <a:cubicBezTo>
                  <a:pt x="4987551" y="2611173"/>
                  <a:pt x="4998466" y="3223520"/>
                  <a:pt x="4994347" y="4814753"/>
                </a:cubicBezTo>
                <a:cubicBezTo>
                  <a:pt x="4994347" y="5276754"/>
                  <a:pt x="4990524" y="5878346"/>
                  <a:pt x="4528523" y="5878346"/>
                </a:cubicBezTo>
                <a:lnTo>
                  <a:pt x="581450" y="5878515"/>
                </a:lnTo>
                <a:cubicBezTo>
                  <a:pt x="119449" y="5878515"/>
                  <a:pt x="9680" y="5553789"/>
                  <a:pt x="9680" y="5091788"/>
                </a:cubicBezTo>
                <a:cubicBezTo>
                  <a:pt x="6453" y="3645579"/>
                  <a:pt x="3227" y="2199369"/>
                  <a:pt x="0" y="753160"/>
                </a:cubicBezTo>
                <a:close/>
              </a:path>
            </a:pathLst>
          </a:custGeom>
          <a:solidFill>
            <a:srgbClr val="E69138"/>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7" name="Google Shape;177;p31"/>
          <p:cNvSpPr/>
          <p:nvPr/>
        </p:nvSpPr>
        <p:spPr>
          <a:xfrm rot="-5400000">
            <a:off x="3382734" y="1204995"/>
            <a:ext cx="2401981" cy="2733511"/>
          </a:xfrm>
          <a:custGeom>
            <a:rect b="b" l="l" r="r" t="t"/>
            <a:pathLst>
              <a:path extrusionOk="0" h="5878518" w="5030327">
                <a:moveTo>
                  <a:pt x="0" y="848979"/>
                </a:moveTo>
                <a:cubicBezTo>
                  <a:pt x="0" y="386978"/>
                  <a:pt x="56369" y="12526"/>
                  <a:pt x="518370" y="12526"/>
                </a:cubicBezTo>
                <a:lnTo>
                  <a:pt x="4578760" y="0"/>
                </a:lnTo>
                <a:cubicBezTo>
                  <a:pt x="5040761" y="0"/>
                  <a:pt x="5017422" y="508926"/>
                  <a:pt x="5017422" y="970927"/>
                </a:cubicBezTo>
                <a:cubicBezTo>
                  <a:pt x="5013303" y="2562160"/>
                  <a:pt x="5033899" y="3501066"/>
                  <a:pt x="5029780" y="5092299"/>
                </a:cubicBezTo>
                <a:cubicBezTo>
                  <a:pt x="5029780" y="5554300"/>
                  <a:pt x="5003691" y="5878346"/>
                  <a:pt x="4541690" y="5878346"/>
                </a:cubicBezTo>
                <a:lnTo>
                  <a:pt x="502449" y="5878518"/>
                </a:lnTo>
                <a:cubicBezTo>
                  <a:pt x="40448" y="5878518"/>
                  <a:pt x="13167" y="5596223"/>
                  <a:pt x="13167" y="5134222"/>
                </a:cubicBezTo>
                <a:lnTo>
                  <a:pt x="0" y="848979"/>
                </a:lnTo>
                <a:close/>
              </a:path>
            </a:pathLst>
          </a:custGeom>
          <a:noFill/>
          <a:ln cap="flat" cmpd="sng" w="28575">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8" name="Google Shape;178;p31"/>
          <p:cNvSpPr txBox="1"/>
          <p:nvPr>
            <p:ph type="title"/>
          </p:nvPr>
        </p:nvSpPr>
        <p:spPr>
          <a:xfrm>
            <a:off x="3205188" y="2065350"/>
            <a:ext cx="2733600" cy="10128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lt1"/>
              </a:buClr>
              <a:buSzPts val="3000"/>
              <a:buFont typeface="Century Schoolbook"/>
              <a:buNone/>
            </a:pPr>
            <a:r>
              <a:rPr b="1" lang="en" sz="3000">
                <a:solidFill>
                  <a:schemeClr val="lt1"/>
                </a:solidFill>
                <a:latin typeface="Quattrocento Sans"/>
                <a:ea typeface="Quattrocento Sans"/>
                <a:cs typeface="Quattrocento Sans"/>
                <a:sym typeface="Quattrocento Sans"/>
              </a:rPr>
              <a:t>Part One:</a:t>
            </a:r>
            <a:endParaRPr b="1" sz="3000">
              <a:latin typeface="Quattrocento Sans"/>
              <a:ea typeface="Quattrocento Sans"/>
              <a:cs typeface="Quattrocento Sans"/>
              <a:sym typeface="Quattrocento Sans"/>
            </a:endParaRPr>
          </a:p>
          <a:p>
            <a:pPr indent="0" lvl="0" marL="0" rtl="0" algn="ctr">
              <a:lnSpc>
                <a:spcPct val="90000"/>
              </a:lnSpc>
              <a:spcBef>
                <a:spcPts val="0"/>
              </a:spcBef>
              <a:spcAft>
                <a:spcPts val="0"/>
              </a:spcAft>
              <a:buClr>
                <a:schemeClr val="lt1"/>
              </a:buClr>
              <a:buSzPts val="3000"/>
              <a:buFont typeface="Century Schoolbook"/>
              <a:buNone/>
            </a:pPr>
            <a:r>
              <a:t/>
            </a:r>
            <a:endParaRPr b="1" sz="1000">
              <a:latin typeface="Quattrocento Sans"/>
              <a:ea typeface="Quattrocento Sans"/>
              <a:cs typeface="Quattrocento Sans"/>
              <a:sym typeface="Quattrocento Sans"/>
            </a:endParaRPr>
          </a:p>
          <a:p>
            <a:pPr indent="0" lvl="0" marL="0" rtl="0" algn="ctr">
              <a:lnSpc>
                <a:spcPct val="90000"/>
              </a:lnSpc>
              <a:spcBef>
                <a:spcPts val="0"/>
              </a:spcBef>
              <a:spcAft>
                <a:spcPts val="0"/>
              </a:spcAft>
              <a:buClr>
                <a:schemeClr val="lt1"/>
              </a:buClr>
              <a:buSzPts val="3000"/>
              <a:buFont typeface="Century Schoolbook"/>
              <a:buNone/>
            </a:pPr>
            <a:r>
              <a:rPr b="1" lang="en" sz="3000">
                <a:latin typeface="Quattrocento Sans"/>
                <a:ea typeface="Quattrocento Sans"/>
                <a:cs typeface="Quattrocento Sans"/>
                <a:sym typeface="Quattrocento Sans"/>
              </a:rPr>
              <a:t>Our </a:t>
            </a:r>
            <a:r>
              <a:rPr b="1" lang="en" sz="3000">
                <a:solidFill>
                  <a:schemeClr val="lt1"/>
                </a:solidFill>
                <a:latin typeface="Quattrocento Sans"/>
                <a:ea typeface="Quattrocento Sans"/>
                <a:cs typeface="Quattrocento Sans"/>
                <a:sym typeface="Quattrocento Sans"/>
              </a:rPr>
              <a:t>Legacy</a:t>
            </a:r>
            <a:endParaRPr b="1" sz="3000">
              <a:solidFill>
                <a:schemeClr val="lt1"/>
              </a:solidFill>
              <a:latin typeface="Quattrocento Sans"/>
              <a:ea typeface="Quattrocento Sans"/>
              <a:cs typeface="Quattrocento Sans"/>
              <a:sym typeface="Quattrocen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2"/>
          <p:cNvSpPr txBox="1"/>
          <p:nvPr>
            <p:ph idx="1" type="body"/>
          </p:nvPr>
        </p:nvSpPr>
        <p:spPr>
          <a:xfrm>
            <a:off x="628651" y="3790515"/>
            <a:ext cx="7886700" cy="771600"/>
          </a:xfrm>
          <a:prstGeom prst="rect">
            <a:avLst/>
          </a:prstGeom>
          <a:noFill/>
          <a:ln>
            <a:noFill/>
          </a:ln>
        </p:spPr>
        <p:txBody>
          <a:bodyPr anchorCtr="0" anchor="t" bIns="34275" lIns="68575" spcFirstLastPara="1" rIns="68575" wrap="square" tIns="34275">
            <a:noAutofit/>
          </a:bodyPr>
          <a:lstStyle/>
          <a:p>
            <a:pPr indent="0" lvl="0" marL="0" rtl="0" algn="ctr">
              <a:lnSpc>
                <a:spcPct val="115000"/>
              </a:lnSpc>
              <a:spcBef>
                <a:spcPts val="0"/>
              </a:spcBef>
              <a:spcAft>
                <a:spcPts val="0"/>
              </a:spcAft>
              <a:buClr>
                <a:schemeClr val="lt1"/>
              </a:buClr>
              <a:buSzPts val="2800"/>
              <a:buNone/>
            </a:pPr>
            <a:r>
              <a:rPr lang="en" sz="3000">
                <a:solidFill>
                  <a:schemeClr val="lt1"/>
                </a:solidFill>
                <a:latin typeface="Quattrocento Sans"/>
                <a:ea typeface="Quattrocento Sans"/>
                <a:cs typeface="Quattrocento Sans"/>
                <a:sym typeface="Quattrocento Sans"/>
              </a:rPr>
              <a:t>School, </a:t>
            </a:r>
            <a:r>
              <a:rPr i="1" lang="en" sz="3000">
                <a:solidFill>
                  <a:schemeClr val="lt1"/>
                </a:solidFill>
                <a:latin typeface="Quattrocento Sans"/>
                <a:ea typeface="Quattrocento Sans"/>
                <a:cs typeface="Quattrocento Sans"/>
                <a:sym typeface="Quattrocento Sans"/>
              </a:rPr>
              <a:t>verb.</a:t>
            </a:r>
            <a:r>
              <a:rPr lang="en" sz="3000">
                <a:solidFill>
                  <a:schemeClr val="lt1"/>
                </a:solidFill>
                <a:latin typeface="Quattrocento Sans"/>
                <a:ea typeface="Quattrocento Sans"/>
                <a:cs typeface="Quattrocento Sans"/>
                <a:sym typeface="Quattrocento Sans"/>
              </a:rPr>
              <a:t> From Farmers to Factory Workers</a:t>
            </a:r>
            <a:endParaRPr sz="3000">
              <a:solidFill>
                <a:schemeClr val="lt1"/>
              </a:solidFill>
              <a:latin typeface="Quattrocento Sans"/>
              <a:ea typeface="Quattrocento Sans"/>
              <a:cs typeface="Quattrocento Sans"/>
              <a:sym typeface="Quattrocento Sans"/>
            </a:endParaRPr>
          </a:p>
        </p:txBody>
      </p:sp>
      <p:pic>
        <p:nvPicPr>
          <p:cNvPr descr="StateLibQld_1_100348.jpg" id="184" name="Google Shape;184;p32"/>
          <p:cNvPicPr preferRelativeResize="0"/>
          <p:nvPr/>
        </p:nvPicPr>
        <p:blipFill rotWithShape="1">
          <a:blip r:embed="rId3">
            <a:alphaModFix/>
          </a:blip>
          <a:srcRect b="0" l="0" r="7689" t="0"/>
          <a:stretch/>
        </p:blipFill>
        <p:spPr>
          <a:xfrm>
            <a:off x="1207166" y="823394"/>
            <a:ext cx="3227048" cy="2509916"/>
          </a:xfrm>
          <a:prstGeom prst="rect">
            <a:avLst/>
          </a:prstGeom>
          <a:noFill/>
          <a:ln cap="flat" cmpd="sng" w="19050">
            <a:solidFill>
              <a:schemeClr val="lt1"/>
            </a:solidFill>
            <a:prstDash val="solid"/>
            <a:round/>
            <a:headEnd len="sm" w="sm" type="none"/>
            <a:tailEnd len="sm" w="sm" type="none"/>
          </a:ln>
        </p:spPr>
      </p:pic>
      <p:pic>
        <p:nvPicPr>
          <p:cNvPr descr="factorywork.jpg" id="185" name="Google Shape;185;p32"/>
          <p:cNvPicPr preferRelativeResize="0"/>
          <p:nvPr/>
        </p:nvPicPr>
        <p:blipFill rotWithShape="1">
          <a:blip r:embed="rId4">
            <a:alphaModFix/>
          </a:blip>
          <a:srcRect b="0" l="0" r="0" t="0"/>
          <a:stretch/>
        </p:blipFill>
        <p:spPr>
          <a:xfrm>
            <a:off x="4720787" y="823394"/>
            <a:ext cx="3199891" cy="2509916"/>
          </a:xfrm>
          <a:prstGeom prst="rect">
            <a:avLst/>
          </a:prstGeom>
          <a:noFill/>
          <a:ln cap="flat" cmpd="sng" w="19050">
            <a:solidFill>
              <a:schemeClr val="lt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33"/>
          <p:cNvSpPr/>
          <p:nvPr/>
        </p:nvSpPr>
        <p:spPr>
          <a:xfrm rot="10800000">
            <a:off x="483665" y="135837"/>
            <a:ext cx="8176670" cy="4871819"/>
          </a:xfrm>
          <a:custGeom>
            <a:rect b="b" l="l" r="r" t="t"/>
            <a:pathLst>
              <a:path extrusionOk="0" h="5878515" w="4995293">
                <a:moveTo>
                  <a:pt x="0" y="753160"/>
                </a:moveTo>
                <a:cubicBezTo>
                  <a:pt x="0" y="291159"/>
                  <a:pt x="43202" y="12526"/>
                  <a:pt x="505203" y="12526"/>
                </a:cubicBezTo>
                <a:lnTo>
                  <a:pt x="4565593" y="0"/>
                </a:lnTo>
                <a:cubicBezTo>
                  <a:pt x="5027594" y="0"/>
                  <a:pt x="4991670" y="557939"/>
                  <a:pt x="4991670" y="1019940"/>
                </a:cubicBezTo>
                <a:cubicBezTo>
                  <a:pt x="4987551" y="2611173"/>
                  <a:pt x="4998466" y="3223520"/>
                  <a:pt x="4994347" y="4814753"/>
                </a:cubicBezTo>
                <a:cubicBezTo>
                  <a:pt x="4994347" y="5276754"/>
                  <a:pt x="4990524" y="5878346"/>
                  <a:pt x="4528523" y="5878346"/>
                </a:cubicBezTo>
                <a:lnTo>
                  <a:pt x="581450" y="5878515"/>
                </a:lnTo>
                <a:cubicBezTo>
                  <a:pt x="119449" y="5878515"/>
                  <a:pt x="9680" y="5553789"/>
                  <a:pt x="9680" y="5091788"/>
                </a:cubicBezTo>
                <a:cubicBezTo>
                  <a:pt x="6453" y="3645579"/>
                  <a:pt x="3227" y="2199369"/>
                  <a:pt x="0" y="753160"/>
                </a:cubicBezTo>
                <a:close/>
              </a:path>
            </a:pathLst>
          </a:custGeom>
          <a:solidFill>
            <a:srgbClr val="E69138"/>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91" name="Google Shape;191;p33"/>
          <p:cNvSpPr txBox="1"/>
          <p:nvPr>
            <p:ph type="title"/>
          </p:nvPr>
        </p:nvSpPr>
        <p:spPr>
          <a:xfrm>
            <a:off x="628650" y="600713"/>
            <a:ext cx="7886700" cy="524475"/>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chemeClr val="dk1"/>
              </a:buClr>
              <a:buSzPts val="2700"/>
              <a:buFont typeface="Calibri"/>
              <a:buNone/>
            </a:pPr>
            <a:r>
              <a:rPr b="1" lang="en" sz="2700">
                <a:solidFill>
                  <a:schemeClr val="lt1"/>
                </a:solidFill>
                <a:latin typeface="Calibri"/>
                <a:ea typeface="Calibri"/>
                <a:cs typeface="Calibri"/>
                <a:sym typeface="Calibri"/>
              </a:rPr>
              <a:t>Industrial-Education Complex (1860-1925)</a:t>
            </a:r>
            <a:endParaRPr b="1" sz="2700">
              <a:solidFill>
                <a:schemeClr val="lt1"/>
              </a:solidFill>
              <a:latin typeface="Calibri"/>
              <a:ea typeface="Calibri"/>
              <a:cs typeface="Calibri"/>
              <a:sym typeface="Calibri"/>
            </a:endParaRPr>
          </a:p>
          <a:p>
            <a:pPr indent="0" lvl="0" marL="0" rtl="0" algn="ctr">
              <a:lnSpc>
                <a:spcPct val="90000"/>
              </a:lnSpc>
              <a:spcBef>
                <a:spcPts val="0"/>
              </a:spcBef>
              <a:spcAft>
                <a:spcPts val="0"/>
              </a:spcAft>
              <a:buClr>
                <a:schemeClr val="dk1"/>
              </a:buClr>
              <a:buSzPts val="2700"/>
              <a:buFont typeface="Calibri"/>
              <a:buNone/>
            </a:pPr>
            <a:r>
              <a:rPr b="1" lang="en" sz="2300">
                <a:solidFill>
                  <a:schemeClr val="lt1"/>
                </a:solidFill>
                <a:latin typeface="Calibri"/>
                <a:ea typeface="Calibri"/>
                <a:cs typeface="Calibri"/>
                <a:sym typeface="Calibri"/>
              </a:rPr>
              <a:t>From Shopkeepers to Professional-Managerial Class</a:t>
            </a:r>
            <a:endParaRPr b="1" sz="2300">
              <a:solidFill>
                <a:schemeClr val="lt1"/>
              </a:solidFill>
              <a:latin typeface="Calibri"/>
              <a:ea typeface="Calibri"/>
              <a:cs typeface="Calibri"/>
              <a:sym typeface="Calibri"/>
            </a:endParaRPr>
          </a:p>
        </p:txBody>
      </p:sp>
      <p:sp>
        <p:nvSpPr>
          <p:cNvPr id="192" name="Google Shape;192;p33"/>
          <p:cNvSpPr txBox="1"/>
          <p:nvPr>
            <p:ph idx="1" type="body"/>
          </p:nvPr>
        </p:nvSpPr>
        <p:spPr>
          <a:xfrm>
            <a:off x="668025" y="1219725"/>
            <a:ext cx="7807950" cy="3546450"/>
          </a:xfrm>
          <a:prstGeom prst="rect">
            <a:avLst/>
          </a:prstGeom>
          <a:noFill/>
          <a:ln>
            <a:noFill/>
          </a:ln>
        </p:spPr>
        <p:txBody>
          <a:bodyPr anchorCtr="0" anchor="t" bIns="34275" lIns="68575" spcFirstLastPara="1" rIns="68575" wrap="square" tIns="34275">
            <a:noAutofit/>
          </a:bodyPr>
          <a:lstStyle/>
          <a:p>
            <a:pPr indent="0" lvl="0" marL="0" rtl="0" algn="l">
              <a:lnSpc>
                <a:spcPct val="60000"/>
              </a:lnSpc>
              <a:spcBef>
                <a:spcPts val="0"/>
              </a:spcBef>
              <a:spcAft>
                <a:spcPts val="0"/>
              </a:spcAft>
              <a:buClr>
                <a:schemeClr val="lt1"/>
              </a:buClr>
              <a:buSzPts val="2200"/>
              <a:buNone/>
            </a:pPr>
            <a:r>
              <a:t/>
            </a:r>
            <a:endParaRPr b="1" i="1" sz="1900">
              <a:solidFill>
                <a:schemeClr val="lt1"/>
              </a:solidFill>
              <a:latin typeface="Quattrocento Sans"/>
              <a:ea typeface="Quattrocento Sans"/>
              <a:cs typeface="Quattrocento Sans"/>
              <a:sym typeface="Quattrocento Sans"/>
            </a:endParaRPr>
          </a:p>
          <a:p>
            <a:pPr indent="0" lvl="0" marL="0" rtl="0" algn="l">
              <a:lnSpc>
                <a:spcPct val="60000"/>
              </a:lnSpc>
              <a:spcBef>
                <a:spcPts val="0"/>
              </a:spcBef>
              <a:spcAft>
                <a:spcPts val="0"/>
              </a:spcAft>
              <a:buClr>
                <a:schemeClr val="lt1"/>
              </a:buClr>
              <a:buSzPts val="2200"/>
              <a:buNone/>
            </a:pPr>
            <a:r>
              <a:rPr b="1" i="1" lang="en" sz="1900">
                <a:solidFill>
                  <a:schemeClr val="lt1"/>
                </a:solidFill>
                <a:latin typeface="Quattrocento Sans"/>
                <a:ea typeface="Quattrocento Sans"/>
                <a:cs typeface="Quattrocento Sans"/>
                <a:sym typeface="Quattrocento Sans"/>
              </a:rPr>
              <a:t>Scientific Labor Management</a:t>
            </a:r>
            <a:endParaRPr sz="1900">
              <a:solidFill>
                <a:schemeClr val="lt1"/>
              </a:solidFill>
              <a:latin typeface="Quattrocento Sans"/>
              <a:ea typeface="Quattrocento Sans"/>
              <a:cs typeface="Quattrocento Sans"/>
              <a:sym typeface="Quattrocento Sans"/>
            </a:endParaRPr>
          </a:p>
          <a:p>
            <a:pPr indent="0" lvl="0" marL="0" rtl="0" algn="l">
              <a:lnSpc>
                <a:spcPct val="95000"/>
              </a:lnSpc>
              <a:spcBef>
                <a:spcPts val="800"/>
              </a:spcBef>
              <a:spcAft>
                <a:spcPts val="0"/>
              </a:spcAft>
              <a:buClr>
                <a:schemeClr val="lt1"/>
              </a:buClr>
              <a:buSzPts val="1400"/>
              <a:buNone/>
            </a:pPr>
            <a:r>
              <a:rPr lang="en" sz="1400">
                <a:solidFill>
                  <a:schemeClr val="lt1"/>
                </a:solidFill>
                <a:latin typeface="Quattrocento Sans"/>
                <a:ea typeface="Quattrocento Sans"/>
                <a:cs typeface="Quattrocento Sans"/>
                <a:sym typeface="Quattrocento Sans"/>
              </a:rPr>
              <a:t>statistics, bell curve, eugenics, standard deviation, assembly line, punch clocks, mass production, standardization, production and efficiency quotas, quality control, specialized division of labor, scientific study of productivity outcomes from hourly “wage labor”(Marx) </a:t>
            </a:r>
            <a:endParaRPr sz="1500">
              <a:solidFill>
                <a:schemeClr val="lt1"/>
              </a:solidFill>
              <a:latin typeface="Quattrocento Sans"/>
              <a:ea typeface="Quattrocento Sans"/>
              <a:cs typeface="Quattrocento Sans"/>
              <a:sym typeface="Quattrocento Sans"/>
            </a:endParaRPr>
          </a:p>
          <a:p>
            <a:pPr indent="0" lvl="0" marL="0" rtl="0" algn="l">
              <a:lnSpc>
                <a:spcPct val="60000"/>
              </a:lnSpc>
              <a:spcBef>
                <a:spcPts val="800"/>
              </a:spcBef>
              <a:spcAft>
                <a:spcPts val="0"/>
              </a:spcAft>
              <a:buClr>
                <a:schemeClr val="lt1"/>
              </a:buClr>
              <a:buSzPts val="1400"/>
              <a:buNone/>
            </a:pPr>
            <a:r>
              <a:t/>
            </a:r>
            <a:endParaRPr sz="1500">
              <a:solidFill>
                <a:schemeClr val="lt1"/>
              </a:solidFill>
              <a:latin typeface="Quattrocento Sans"/>
              <a:ea typeface="Quattrocento Sans"/>
              <a:cs typeface="Quattrocento Sans"/>
              <a:sym typeface="Quattrocento Sans"/>
            </a:endParaRPr>
          </a:p>
          <a:p>
            <a:pPr indent="0" lvl="0" marL="0" rtl="0" algn="l">
              <a:lnSpc>
                <a:spcPct val="60000"/>
              </a:lnSpc>
              <a:spcBef>
                <a:spcPts val="800"/>
              </a:spcBef>
              <a:spcAft>
                <a:spcPts val="0"/>
              </a:spcAft>
              <a:buClr>
                <a:schemeClr val="lt1"/>
              </a:buClr>
              <a:buSzPts val="1400"/>
              <a:buNone/>
            </a:pPr>
            <a:r>
              <a:rPr b="1" i="1" lang="en" sz="1900">
                <a:solidFill>
                  <a:schemeClr val="lt1"/>
                </a:solidFill>
                <a:latin typeface="Quattrocento Sans"/>
                <a:ea typeface="Quattrocento Sans"/>
                <a:cs typeface="Quattrocento Sans"/>
                <a:sym typeface="Quattrocento Sans"/>
              </a:rPr>
              <a:t>Scientific Learning Management </a:t>
            </a:r>
            <a:endParaRPr b="1" i="1" sz="1900">
              <a:solidFill>
                <a:schemeClr val="lt1"/>
              </a:solidFill>
              <a:latin typeface="Quattrocento Sans"/>
              <a:ea typeface="Quattrocento Sans"/>
              <a:cs typeface="Quattrocento Sans"/>
              <a:sym typeface="Quattrocento Sans"/>
            </a:endParaRPr>
          </a:p>
          <a:p>
            <a:pPr indent="0" lvl="0" marL="0" rtl="0" algn="l">
              <a:lnSpc>
                <a:spcPct val="95000"/>
              </a:lnSpc>
              <a:spcBef>
                <a:spcPts val="800"/>
              </a:spcBef>
              <a:spcAft>
                <a:spcPts val="0"/>
              </a:spcAft>
              <a:buClr>
                <a:schemeClr val="lt1"/>
              </a:buClr>
              <a:buSzPts val="1400"/>
              <a:buNone/>
            </a:pPr>
            <a:r>
              <a:rPr lang="en" sz="1400">
                <a:solidFill>
                  <a:schemeClr val="lt1"/>
                </a:solidFill>
                <a:latin typeface="Quattrocento Sans"/>
                <a:ea typeface="Quattrocento Sans"/>
                <a:cs typeface="Quattrocento Sans"/>
                <a:sym typeface="Quattrocento Sans"/>
              </a:rPr>
              <a:t>mandatory public secondary schooling, K-12 curriculum requirements, research universities, public universities, Land Grant universities, Historically Black Colleges and Universities, junior colleges, majors, minors, electives, divisions, certification, graduate school, collegiate law school, nursing school, graduate school of education, collegiate business school, mandated contact hours, degree requirements, (Carnegie) credit hours, grades, IQ tests, giftedness, learning disabilities, multiple choice tests, college entrance exams, SATs, tenure, sabbaticals, faculty pensions, peer review, school rankings, donor-named chairs, corporate-sponsorship of research, adolescence, crits and thesis defenses, F (failure)...</a:t>
            </a:r>
            <a:endParaRPr sz="1300">
              <a:solidFill>
                <a:schemeClr val="lt1"/>
              </a:solidFill>
              <a:latin typeface="Quattrocento Sans"/>
              <a:ea typeface="Quattrocento Sans"/>
              <a:cs typeface="Quattrocento Sans"/>
              <a:sym typeface="Quattrocento Sans"/>
            </a:endParaRPr>
          </a:p>
          <a:p>
            <a:pPr indent="0" lvl="0" marL="0" rtl="0" algn="l">
              <a:lnSpc>
                <a:spcPct val="60000"/>
              </a:lnSpc>
              <a:spcBef>
                <a:spcPts val="800"/>
              </a:spcBef>
              <a:spcAft>
                <a:spcPts val="0"/>
              </a:spcAft>
              <a:buClr>
                <a:schemeClr val="lt1"/>
              </a:buClr>
              <a:buSzPts val="1400"/>
              <a:buNone/>
            </a:pPr>
            <a:r>
              <a:t/>
            </a:r>
            <a:endParaRPr sz="1300">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4"/>
          <p:cNvSpPr/>
          <p:nvPr/>
        </p:nvSpPr>
        <p:spPr>
          <a:xfrm rot="10800000">
            <a:off x="569518" y="205646"/>
            <a:ext cx="8004957" cy="4732205"/>
          </a:xfrm>
          <a:custGeom>
            <a:rect b="b" l="l" r="r" t="t"/>
            <a:pathLst>
              <a:path extrusionOk="0" h="5878515" w="4995293">
                <a:moveTo>
                  <a:pt x="0" y="753160"/>
                </a:moveTo>
                <a:cubicBezTo>
                  <a:pt x="0" y="291159"/>
                  <a:pt x="43202" y="12526"/>
                  <a:pt x="505203" y="12526"/>
                </a:cubicBezTo>
                <a:lnTo>
                  <a:pt x="4565593" y="0"/>
                </a:lnTo>
                <a:cubicBezTo>
                  <a:pt x="5027594" y="0"/>
                  <a:pt x="4991670" y="557939"/>
                  <a:pt x="4991670" y="1019940"/>
                </a:cubicBezTo>
                <a:cubicBezTo>
                  <a:pt x="4987551" y="2611173"/>
                  <a:pt x="4998466" y="3223520"/>
                  <a:pt x="4994347" y="4814753"/>
                </a:cubicBezTo>
                <a:cubicBezTo>
                  <a:pt x="4994347" y="5276754"/>
                  <a:pt x="4990524" y="5878346"/>
                  <a:pt x="4528523" y="5878346"/>
                </a:cubicBezTo>
                <a:lnTo>
                  <a:pt x="581450" y="5878515"/>
                </a:lnTo>
                <a:cubicBezTo>
                  <a:pt x="119449" y="5878515"/>
                  <a:pt x="9680" y="5553789"/>
                  <a:pt x="9680" y="5091788"/>
                </a:cubicBezTo>
                <a:cubicBezTo>
                  <a:pt x="6453" y="3645579"/>
                  <a:pt x="3227" y="2199369"/>
                  <a:pt x="0" y="753160"/>
                </a:cubicBezTo>
                <a:close/>
              </a:path>
            </a:pathLst>
          </a:custGeom>
          <a:solidFill>
            <a:srgbClr val="E69138"/>
          </a:solidFill>
          <a:ln cap="flat" cmpd="sng" w="1270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98" name="Google Shape;198;p34"/>
          <p:cNvSpPr txBox="1"/>
          <p:nvPr/>
        </p:nvSpPr>
        <p:spPr>
          <a:xfrm>
            <a:off x="1069799" y="488825"/>
            <a:ext cx="7004400" cy="588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900"/>
              <a:buFont typeface="PT Sans"/>
              <a:buNone/>
            </a:pPr>
            <a:r>
              <a:rPr b="1" i="0" lang="en" sz="2400" u="none" cap="none" strike="noStrike">
                <a:solidFill>
                  <a:schemeClr val="lt1"/>
                </a:solidFill>
                <a:latin typeface="Quattrocento Sans"/>
                <a:ea typeface="Quattrocento Sans"/>
                <a:cs typeface="Quattrocento Sans"/>
                <a:sym typeface="Quattrocento Sans"/>
              </a:rPr>
              <a:t>Professionalizing the Industrial-Education Complex </a:t>
            </a:r>
            <a:endParaRPr i="0" sz="2400" u="none" cap="none" strike="noStrike">
              <a:solidFill>
                <a:schemeClr val="lt1"/>
              </a:solidFill>
              <a:latin typeface="Quattrocento Sans"/>
              <a:ea typeface="Quattrocento Sans"/>
              <a:cs typeface="Quattrocento Sans"/>
              <a:sym typeface="Quattrocento Sans"/>
            </a:endParaRPr>
          </a:p>
        </p:txBody>
      </p:sp>
      <p:sp>
        <p:nvSpPr>
          <p:cNvPr id="199" name="Google Shape;199;p34"/>
          <p:cNvSpPr txBox="1"/>
          <p:nvPr/>
        </p:nvSpPr>
        <p:spPr>
          <a:xfrm>
            <a:off x="733350" y="1231825"/>
            <a:ext cx="7677300" cy="3453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800"/>
              <a:buFont typeface="PT Sans"/>
              <a:buNone/>
            </a:pPr>
            <a:r>
              <a:rPr b="0" i="0" lang="en" sz="2000" u="none" cap="none" strike="noStrike">
                <a:solidFill>
                  <a:schemeClr val="lt1"/>
                </a:solidFill>
                <a:latin typeface="Calibri"/>
                <a:ea typeface="Calibri"/>
                <a:cs typeface="Calibri"/>
                <a:sym typeface="Calibri"/>
              </a:rPr>
              <a:t>American Chemical Society (1876). American Library Association (1876). Modern Language Association (1883). American Historical Association (1884). The New England Association of Schools and Colleges (1885). American Mathematical Society (1888). The Committee of Ten (1892). American Psychological Association (1892). The College Entrance Examination Board (1899). American Philosophical Association (1900). The Association of American Universities (1900). American Anthropological Association (1902). American Sociological Association (1905). American Association of University Professors (1915) . . .</a:t>
            </a:r>
            <a:endParaRPr b="0" i="0" sz="2000" u="none" cap="none" strike="noStrike">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